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93" r:id="rId2"/>
    <p:sldId id="257" r:id="rId3"/>
    <p:sldId id="262" r:id="rId4"/>
    <p:sldId id="263" r:id="rId5"/>
    <p:sldId id="264" r:id="rId6"/>
    <p:sldId id="266" r:id="rId7"/>
    <p:sldId id="311" r:id="rId8"/>
    <p:sldId id="312" r:id="rId9"/>
    <p:sldId id="313" r:id="rId10"/>
    <p:sldId id="314" r:id="rId11"/>
    <p:sldId id="315" r:id="rId12"/>
    <p:sldId id="267" r:id="rId13"/>
    <p:sldId id="265" r:id="rId14"/>
    <p:sldId id="278" r:id="rId15"/>
    <p:sldId id="269" r:id="rId16"/>
    <p:sldId id="270" r:id="rId17"/>
    <p:sldId id="271" r:id="rId18"/>
    <p:sldId id="272" r:id="rId19"/>
    <p:sldId id="273" r:id="rId20"/>
    <p:sldId id="275" r:id="rId21"/>
    <p:sldId id="276" r:id="rId22"/>
    <p:sldId id="274" r:id="rId23"/>
    <p:sldId id="277" r:id="rId24"/>
    <p:sldId id="309" r:id="rId25"/>
    <p:sldId id="280" r:id="rId26"/>
    <p:sldId id="279" r:id="rId27"/>
    <p:sldId id="281" r:id="rId28"/>
    <p:sldId id="282" r:id="rId29"/>
    <p:sldId id="284" r:id="rId30"/>
    <p:sldId id="285" r:id="rId31"/>
    <p:sldId id="286" r:id="rId32"/>
    <p:sldId id="287"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3" r:id="rId47"/>
    <p:sldId id="304" r:id="rId48"/>
    <p:sldId id="305" r:id="rId49"/>
    <p:sldId id="310" r:id="rId50"/>
    <p:sldId id="307" r:id="rId51"/>
    <p:sldId id="308" r:id="rId52"/>
    <p:sldId id="302" r:id="rId53"/>
  </p:sldIdLst>
  <p:sldSz cx="12192000" cy="6858000"/>
  <p:notesSz cx="6858000" cy="9144000"/>
  <p:custDataLst>
    <p:tags r:id="rId55"/>
  </p:custDataLst>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8BF55-53A7-48DD-AF7D-47CEEDA8589B}" v="755" dt="2022-04-26T21:08:59.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416" autoAdjust="0"/>
    <p:restoredTop sz="55473" autoAdjust="0"/>
  </p:normalViewPr>
  <p:slideViewPr>
    <p:cSldViewPr snapToGrid="0">
      <p:cViewPr varScale="1">
        <p:scale>
          <a:sx n="63" d="100"/>
          <a:sy n="63" d="100"/>
        </p:scale>
        <p:origin x="16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CD490-704D-4B34-9EEC-C79A2DF46AD8}" type="datetimeFigureOut">
              <a:rPr lang="es-EC" smtClean="0"/>
              <a:t>26/4/2022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8B1A2-E7BC-45A6-AB1A-C94F2B76C89F}" type="slidenum">
              <a:rPr lang="es-EC" smtClean="0"/>
              <a:t>‹Nº›</a:t>
            </a:fld>
            <a:endParaRPr lang="es-EC"/>
          </a:p>
        </p:txBody>
      </p:sp>
    </p:spTree>
    <p:extLst>
      <p:ext uri="{BB962C8B-B14F-4D97-AF65-F5344CB8AC3E}">
        <p14:creationId xmlns:p14="http://schemas.microsoft.com/office/powerpoint/2010/main" val="332286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991346d5e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87" name="Google Shape;287;g991346d5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13</a:t>
            </a:fld>
            <a:endParaRPr lang="es-EC"/>
          </a:p>
        </p:txBody>
      </p:sp>
    </p:spTree>
    <p:extLst>
      <p:ext uri="{BB962C8B-B14F-4D97-AF65-F5344CB8AC3E}">
        <p14:creationId xmlns:p14="http://schemas.microsoft.com/office/powerpoint/2010/main" val="153767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14</a:t>
            </a:fld>
            <a:endParaRPr lang="es-EC"/>
          </a:p>
        </p:txBody>
      </p:sp>
    </p:spTree>
    <p:extLst>
      <p:ext uri="{BB962C8B-B14F-4D97-AF65-F5344CB8AC3E}">
        <p14:creationId xmlns:p14="http://schemas.microsoft.com/office/powerpoint/2010/main" val="2531044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poder entender el asunto de la psicología del consumidor hay un asunto y concepto básico. Y para temas de comunicación y publicidad yo diría que es el </a:t>
            </a:r>
            <a:r>
              <a:rPr lang="es-EC" dirty="0" err="1"/>
              <a:t>temrino</a:t>
            </a:r>
            <a:r>
              <a:rPr lang="es-EC" dirty="0"/>
              <a:t> clave ya que el marketing tiene que ver con la administración de la percepción de los clientes. Nuevamente para ponerle un marco básico a esta palabra veamos un concepto. Que quiere decir eso, que la percepción no es simplemente un asunto de afuera hacia adentro sino que también de adentro hacia afuera. Como percibimos el mundo no tiene que ver solamente con un estimulo nervioso, la </a:t>
            </a:r>
            <a:r>
              <a:rPr lang="es-EC" dirty="0" err="1"/>
              <a:t>percecion</a:t>
            </a:r>
            <a:r>
              <a:rPr lang="es-EC" dirty="0"/>
              <a:t> esta guiada tanto por la que viene de afuera como </a:t>
            </a:r>
            <a:r>
              <a:rPr lang="es-EC" dirty="0" err="1"/>
              <a:t>popr</a:t>
            </a:r>
            <a:r>
              <a:rPr lang="es-EC" dirty="0"/>
              <a:t> lo que viene de adentro. Vamos a ver unos ejemplo</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15</a:t>
            </a:fld>
            <a:endParaRPr lang="es-EC"/>
          </a:p>
        </p:txBody>
      </p:sp>
    </p:spTree>
    <p:extLst>
      <p:ext uri="{BB962C8B-B14F-4D97-AF65-F5344CB8AC3E}">
        <p14:creationId xmlns:p14="http://schemas.microsoft.com/office/powerpoint/2010/main" val="998903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Si ustedes leen la primera línea dice….</a:t>
            </a:r>
          </a:p>
          <a:p>
            <a:r>
              <a:rPr lang="es-EC" dirty="0"/>
              <a:t>Y en la </a:t>
            </a:r>
            <a:r>
              <a:rPr lang="es-EC" dirty="0" err="1"/>
              <a:t>seguna</a:t>
            </a:r>
            <a:r>
              <a:rPr lang="es-EC" dirty="0"/>
              <a:t> línea dice.</a:t>
            </a:r>
          </a:p>
          <a:p>
            <a:r>
              <a:rPr lang="es-EC" dirty="0"/>
              <a:t>Pero seguramente se han dado cuenta que hay un mismo estimulo en las dos columnas, el estimulo es exactamente el mismo, pero la interpretación es distinta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16</a:t>
            </a:fld>
            <a:endParaRPr lang="es-EC"/>
          </a:p>
        </p:txBody>
      </p:sp>
    </p:spTree>
    <p:extLst>
      <p:ext uri="{BB962C8B-B14F-4D97-AF65-F5344CB8AC3E}">
        <p14:creationId xmlns:p14="http://schemas.microsoft.com/office/powerpoint/2010/main" val="1008489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Este es un ejemplo de percepción en un banco</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17</a:t>
            </a:fld>
            <a:endParaRPr lang="es-EC"/>
          </a:p>
        </p:txBody>
      </p:sp>
    </p:spTree>
    <p:extLst>
      <p:ext uri="{BB962C8B-B14F-4D97-AF65-F5344CB8AC3E}">
        <p14:creationId xmlns:p14="http://schemas.microsoft.com/office/powerpoint/2010/main" val="94528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Sin embargo si vemos una fila fuera de un restaurante, </a:t>
            </a:r>
          </a:p>
          <a:p>
            <a:r>
              <a:rPr lang="es-EC" dirty="0"/>
              <a:t>El estimulo es el mismo pero la percepción es lo que cambia </a:t>
            </a:r>
          </a:p>
          <a:p>
            <a:endParaRPr lang="es-EC" dirty="0"/>
          </a:p>
          <a:p>
            <a:r>
              <a:rPr lang="es-EC" dirty="0"/>
              <a:t>Entonces en términos de marketing lo que uno procura hacer es, antes </a:t>
            </a:r>
            <a:r>
              <a:rPr lang="es-EC" dirty="0" err="1"/>
              <a:t>estimulos</a:t>
            </a:r>
            <a:r>
              <a:rPr lang="es-EC" dirty="0"/>
              <a:t> similares, la percepción ideal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18</a:t>
            </a:fld>
            <a:endParaRPr lang="es-EC"/>
          </a:p>
        </p:txBody>
      </p:sp>
    </p:spTree>
    <p:extLst>
      <p:ext uri="{BB962C8B-B14F-4D97-AF65-F5344CB8AC3E}">
        <p14:creationId xmlns:p14="http://schemas.microsoft.com/office/powerpoint/2010/main" val="247540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Y para hablar de percepción aquí hay un tema muy importante que hay que aclarar, </a:t>
            </a:r>
          </a:p>
          <a:p>
            <a:endParaRPr lang="es-EC" dirty="0"/>
          </a:p>
          <a:p>
            <a:r>
              <a:rPr lang="es-EC" dirty="0"/>
              <a:t>El umbral absoluto es la diferencia entre algo y </a:t>
            </a:r>
            <a:r>
              <a:rPr lang="es-EC" dirty="0" err="1"/>
              <a:t>nadaaa</a:t>
            </a:r>
            <a:endParaRPr lang="es-EC" dirty="0"/>
          </a:p>
          <a:p>
            <a:endParaRPr lang="es-EC" dirty="0"/>
          </a:p>
          <a:p>
            <a:r>
              <a:rPr lang="es-EC" dirty="0"/>
              <a:t>Ojo puede haber distintos umbrales absolutos entre </a:t>
            </a:r>
            <a:r>
              <a:rPr lang="es-EC" dirty="0" err="1"/>
              <a:t>individudos</a:t>
            </a:r>
            <a:r>
              <a:rPr lang="es-EC" dirty="0"/>
              <a:t>. </a:t>
            </a:r>
          </a:p>
          <a:p>
            <a:endParaRPr lang="es-EC" dirty="0"/>
          </a:p>
          <a:p>
            <a:r>
              <a:rPr lang="es-EC" dirty="0"/>
              <a:t>Otro concepto clave dentro de umbral absoluto es la adaptación: se pierde agudeza a acostumbrarse a cierto nivel de estimulo. Ejemplo fábrica. </a:t>
            </a:r>
          </a:p>
          <a:p>
            <a:endParaRPr lang="es-EC" dirty="0"/>
          </a:p>
          <a:p>
            <a:r>
              <a:rPr lang="es-EC" dirty="0"/>
              <a:t>Por ejemplo, la ropa, en este momento se estoy mencionando la ropa y seguramente ustedes son </a:t>
            </a:r>
            <a:r>
              <a:rPr lang="es-EC" dirty="0" err="1"/>
              <a:t>concientes</a:t>
            </a:r>
            <a:r>
              <a:rPr lang="es-EC" dirty="0"/>
              <a:t> de la ropa que tienen, tiene un leve peso, una leve textura, están siendo </a:t>
            </a:r>
            <a:r>
              <a:rPr lang="es-EC" dirty="0" err="1"/>
              <a:t>concientes</a:t>
            </a:r>
            <a:r>
              <a:rPr lang="es-EC" dirty="0"/>
              <a:t> de eso por que se los menciono, pero hasta hace un momento ya se habían adaptado a la ropa y no pensaban en ella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19</a:t>
            </a:fld>
            <a:endParaRPr lang="es-EC"/>
          </a:p>
        </p:txBody>
      </p:sp>
    </p:spTree>
    <p:extLst>
      <p:ext uri="{BB962C8B-B14F-4D97-AF65-F5344CB8AC3E}">
        <p14:creationId xmlns:p14="http://schemas.microsoft.com/office/powerpoint/2010/main" val="2729994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Ese el </a:t>
            </a:r>
            <a:r>
              <a:rPr lang="es-EC" dirty="0" err="1"/>
              <a:t>el</a:t>
            </a:r>
            <a:r>
              <a:rPr lang="es-EC" dirty="0"/>
              <a:t> mínimo estilo visual para el que ojo interprete la luz</a:t>
            </a:r>
          </a:p>
          <a:p>
            <a:endParaRPr lang="es-EC" dirty="0"/>
          </a:p>
          <a:p>
            <a:r>
              <a:rPr lang="es-EC" dirty="0"/>
              <a:t>Ojo, los </a:t>
            </a:r>
            <a:r>
              <a:rPr lang="es-EC" dirty="0" err="1"/>
              <a:t>unbrales</a:t>
            </a:r>
            <a:r>
              <a:rPr lang="es-EC" dirty="0"/>
              <a:t> absolutos depende de la especie que </a:t>
            </a:r>
            <a:r>
              <a:rPr lang="es-EC" dirty="0" err="1"/>
              <a:t>estemoms</a:t>
            </a:r>
            <a:r>
              <a:rPr lang="es-EC" dirty="0"/>
              <a:t> trabajando.</a:t>
            </a:r>
          </a:p>
          <a:p>
            <a:endParaRPr lang="es-EC" dirty="0"/>
          </a:p>
          <a:p>
            <a:r>
              <a:rPr lang="es-EC" dirty="0"/>
              <a:t>Esto es fundamental por que cuando uno está hablando de marketing, primero tiene que tener conocimiento de que es el umbral absoluto y el segundo es el umbral diferencial</a:t>
            </a:r>
          </a:p>
          <a:p>
            <a:endParaRPr lang="es-EC" dirty="0"/>
          </a:p>
          <a:p>
            <a:endParaRPr lang="es-EC" dirty="0"/>
          </a:p>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20</a:t>
            </a:fld>
            <a:endParaRPr lang="es-EC"/>
          </a:p>
        </p:txBody>
      </p:sp>
    </p:spTree>
    <p:extLst>
      <p:ext uri="{BB962C8B-B14F-4D97-AF65-F5344CB8AC3E}">
        <p14:creationId xmlns:p14="http://schemas.microsoft.com/office/powerpoint/2010/main" val="3950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diferencia menor que puede detectarse entre dos  </a:t>
            </a:r>
            <a:r>
              <a:rPr lang="es-EC" dirty="0" err="1"/>
              <a:t>estimulos</a:t>
            </a:r>
            <a:endParaRPr lang="es-EC" dirty="0"/>
          </a:p>
          <a:p>
            <a:endParaRPr lang="es-EC" dirty="0"/>
          </a:p>
          <a:p>
            <a:r>
              <a:rPr lang="es-EC" dirty="0"/>
              <a:t>Pongamos un ejemplo. El de la nevera, la refri</a:t>
            </a:r>
          </a:p>
          <a:p>
            <a:r>
              <a:rPr lang="es-EC" dirty="0"/>
              <a:t>Es decir el </a:t>
            </a:r>
            <a:r>
              <a:rPr lang="es-EC" dirty="0" err="1"/>
              <a:t>estimilo</a:t>
            </a:r>
            <a:r>
              <a:rPr lang="es-EC" dirty="0"/>
              <a:t> de la refri fue tan gigante, que necesitan un </a:t>
            </a:r>
            <a:r>
              <a:rPr lang="es-EC" dirty="0" err="1"/>
              <a:t>estimilo</a:t>
            </a:r>
            <a:r>
              <a:rPr lang="es-EC" dirty="0"/>
              <a:t> muy diferencial par poder notar la diferencia</a:t>
            </a:r>
          </a:p>
          <a:p>
            <a:endParaRPr lang="es-EC" dirty="0"/>
          </a:p>
          <a:p>
            <a:r>
              <a:rPr lang="es-EC" dirty="0"/>
              <a:t>La mayoría de los esfuerzos de marketing deberían estar </a:t>
            </a:r>
            <a:r>
              <a:rPr lang="es-EC" dirty="0" err="1"/>
              <a:t>atadaos</a:t>
            </a:r>
            <a:r>
              <a:rPr lang="es-EC" dirty="0"/>
              <a:t> a la ley de weber, como hacer para que los clientes vean que hay algo distinto en la marca</a:t>
            </a:r>
          </a:p>
          <a:p>
            <a:endParaRPr lang="es-EC" dirty="0"/>
          </a:p>
          <a:p>
            <a:r>
              <a:rPr lang="es-EC" dirty="0"/>
              <a:t>Ejemplo de las carnes:</a:t>
            </a:r>
          </a:p>
          <a:p>
            <a:endParaRPr lang="es-EC" dirty="0"/>
          </a:p>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21</a:t>
            </a:fld>
            <a:endParaRPr lang="es-EC"/>
          </a:p>
        </p:txBody>
      </p:sp>
    </p:spTree>
    <p:extLst>
      <p:ext uri="{BB962C8B-B14F-4D97-AF65-F5344CB8AC3E}">
        <p14:creationId xmlns:p14="http://schemas.microsoft.com/office/powerpoint/2010/main" val="2427215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1200" b="0" i="0" kern="1200" dirty="0">
              <a:solidFill>
                <a:schemeClr val="tx1"/>
              </a:solidFill>
              <a:effectLst/>
              <a:latin typeface="+mn-lt"/>
              <a:ea typeface="+mn-ea"/>
              <a:cs typeface="+mn-cs"/>
            </a:endParaRPr>
          </a:p>
          <a:p>
            <a:endParaRPr lang="es-MX" sz="1200" b="0" i="0" kern="1200" dirty="0">
              <a:solidFill>
                <a:schemeClr val="tx1"/>
              </a:solidFill>
              <a:effectLst/>
              <a:latin typeface="+mn-lt"/>
              <a:ea typeface="+mn-ea"/>
              <a:cs typeface="+mn-cs"/>
            </a:endParaRPr>
          </a:p>
          <a:p>
            <a:r>
              <a:rPr lang="es-MX" sz="1200" b="0" i="0" kern="1200" dirty="0">
                <a:solidFill>
                  <a:schemeClr val="tx1"/>
                </a:solidFill>
                <a:effectLst/>
                <a:latin typeface="+mn-lt"/>
                <a:ea typeface="+mn-ea"/>
                <a:cs typeface="+mn-cs"/>
              </a:rPr>
              <a:t>Es un tema supremamente vendedor, pero muchas veces puede ser un tema supremamente decepcionante. El 12 de septiembre de 1957 un investigador de mercados convocó una rueda de prensa en Nueva York y sorprendió a los periodistas con su anuncio: dijo que durante una película había mostrado varias veces las frases “Beba Coca-Cola” y “Coma palomitas de maíz” a una velocidad tan rápida que las personas no podían leerla conscientemente, pero las ventas de estos productos aumentaron en un 57,7 y 18,1 % respectivamente. Se trataba de James Vicary, quien bautizó su idea como “publicidad subliminal”. Más tarde se descubrió que su experimento era un fraude, pero la semilla ya se había plantado.</a:t>
            </a:r>
            <a:endParaRPr lang="es-MX" sz="1200" b="1" i="0" kern="1200" dirty="0">
              <a:solidFill>
                <a:schemeClr val="tx1"/>
              </a:solidFill>
              <a:effectLst/>
              <a:latin typeface="+mn-lt"/>
              <a:ea typeface="+mn-ea"/>
              <a:cs typeface="+mn-cs"/>
            </a:endParaRPr>
          </a:p>
          <a:p>
            <a:endParaRPr lang="es-MX" sz="1200" b="1" i="0" kern="1200" dirty="0">
              <a:solidFill>
                <a:schemeClr val="tx1"/>
              </a:solidFill>
              <a:effectLst/>
              <a:latin typeface="+mn-lt"/>
              <a:ea typeface="+mn-ea"/>
              <a:cs typeface="+mn-cs"/>
            </a:endParaRPr>
          </a:p>
          <a:p>
            <a:endParaRPr lang="es-MX" sz="1200" b="1" i="0" kern="1200" dirty="0">
              <a:solidFill>
                <a:schemeClr val="tx1"/>
              </a:solidFill>
              <a:effectLst/>
              <a:latin typeface="+mn-lt"/>
              <a:ea typeface="+mn-ea"/>
              <a:cs typeface="+mn-cs"/>
            </a:endParaRPr>
          </a:p>
          <a:p>
            <a:endParaRPr lang="es-MX" sz="1200" b="1" i="0" kern="1200" dirty="0">
              <a:solidFill>
                <a:schemeClr val="tx1"/>
              </a:solidFill>
              <a:effectLst/>
              <a:latin typeface="+mn-lt"/>
              <a:ea typeface="+mn-ea"/>
              <a:cs typeface="+mn-cs"/>
            </a:endParaRPr>
          </a:p>
          <a:p>
            <a:r>
              <a:rPr lang="es-MX" sz="1200" b="1" i="0" kern="1200" dirty="0">
                <a:solidFill>
                  <a:schemeClr val="tx1"/>
                </a:solidFill>
                <a:effectLst/>
                <a:latin typeface="+mn-lt"/>
                <a:ea typeface="+mn-ea"/>
                <a:cs typeface="+mn-cs"/>
              </a:rPr>
              <a:t>Marlboro: </a:t>
            </a:r>
            <a:r>
              <a:rPr lang="es-MX" sz="1200" b="0" i="0" kern="1200" dirty="0">
                <a:solidFill>
                  <a:schemeClr val="tx1"/>
                </a:solidFill>
                <a:effectLst/>
                <a:latin typeface="+mn-lt"/>
                <a:ea typeface="+mn-ea"/>
                <a:cs typeface="+mn-cs"/>
              </a:rPr>
              <a:t>A finales de 1990 e inicios de los años 2000 se puso en entredicho su publicidad de los cigarrillos en la Fórmula Uno, de manera que los publicistas recurrieron a la imagen de un código de barras para transmitir subliminalmente el logotipo y seguir reforzando la identidad de marca.</a:t>
            </a:r>
          </a:p>
          <a:p>
            <a:r>
              <a:rPr lang="es-MX" sz="1200" b="1" i="0" kern="1200" dirty="0">
                <a:solidFill>
                  <a:schemeClr val="tx1"/>
                </a:solidFill>
                <a:effectLst/>
                <a:latin typeface="+mn-lt"/>
                <a:ea typeface="+mn-ea"/>
                <a:cs typeface="+mn-cs"/>
              </a:rPr>
              <a:t>FedEx:</a:t>
            </a:r>
            <a:r>
              <a:rPr lang="es-MX" sz="1200" b="0" i="0" kern="1200" dirty="0">
                <a:solidFill>
                  <a:schemeClr val="tx1"/>
                </a:solidFill>
                <a:effectLst/>
                <a:latin typeface="+mn-lt"/>
                <a:ea typeface="+mn-ea"/>
                <a:cs typeface="+mn-cs"/>
              </a:rPr>
              <a:t> esta </a:t>
            </a:r>
            <a:r>
              <a:rPr lang="es-MX" sz="1200" b="0" i="0" kern="1200" dirty="0" err="1">
                <a:solidFill>
                  <a:schemeClr val="tx1"/>
                </a:solidFill>
                <a:effectLst/>
                <a:latin typeface="+mn-lt"/>
                <a:ea typeface="+mn-ea"/>
                <a:cs typeface="+mn-cs"/>
              </a:rPr>
              <a:t>empesa</a:t>
            </a:r>
            <a:r>
              <a:rPr lang="es-MX" sz="1200" b="0" i="0" kern="1200" dirty="0">
                <a:solidFill>
                  <a:schemeClr val="tx1"/>
                </a:solidFill>
                <a:effectLst/>
                <a:latin typeface="+mn-lt"/>
                <a:ea typeface="+mn-ea"/>
                <a:cs typeface="+mn-cs"/>
              </a:rPr>
              <a:t> también ha recurrido a los juegos visuales para reforzar su imagen de marca vinculándola con la rapidez en el servicio. En su logo se puede leer su nombre pero, entre las letras E y X se aprecia una flecha formada por el espacio en blanco que transmite la sensación de velocidad, precisión y eficiencia, los valores que quiere resaltar esta empresa.</a:t>
            </a:r>
          </a:p>
          <a:p>
            <a:r>
              <a:rPr lang="es-MX" sz="1200" b="1" i="0" kern="1200" dirty="0">
                <a:solidFill>
                  <a:schemeClr val="tx1"/>
                </a:solidFill>
                <a:effectLst/>
                <a:latin typeface="+mn-lt"/>
                <a:ea typeface="+mn-ea"/>
                <a:cs typeface="+mn-cs"/>
              </a:rPr>
              <a:t>KFC:</a:t>
            </a:r>
            <a:r>
              <a:rPr lang="es-MX" sz="1200" b="0" i="0" kern="1200" dirty="0">
                <a:solidFill>
                  <a:schemeClr val="tx1"/>
                </a:solidFill>
                <a:effectLst/>
                <a:latin typeface="+mn-lt"/>
                <a:ea typeface="+mn-ea"/>
                <a:cs typeface="+mn-cs"/>
              </a:rPr>
              <a:t> La publicidad subliminal también se incluye en fotogramas a gran velocidad. En 2006, KFC utilizó esta idea en su anuncio para </a:t>
            </a:r>
            <a:r>
              <a:rPr lang="es-MX" sz="1200" b="0" i="0" kern="1200" dirty="0" err="1">
                <a:solidFill>
                  <a:schemeClr val="tx1"/>
                </a:solidFill>
                <a:effectLst/>
                <a:latin typeface="+mn-lt"/>
                <a:ea typeface="+mn-ea"/>
                <a:cs typeface="+mn-cs"/>
              </a:rPr>
              <a:t>Buffalo</a:t>
            </a:r>
            <a:r>
              <a:rPr lang="es-MX" sz="1200" b="0" i="0" kern="1200" dirty="0">
                <a:solidFill>
                  <a:schemeClr val="tx1"/>
                </a:solidFill>
                <a:effectLst/>
                <a:latin typeface="+mn-lt"/>
                <a:ea typeface="+mn-ea"/>
                <a:cs typeface="+mn-cs"/>
              </a:rPr>
              <a:t> </a:t>
            </a:r>
            <a:r>
              <a:rPr lang="es-MX" sz="1200" b="0" i="0" kern="1200" dirty="0" err="1">
                <a:solidFill>
                  <a:schemeClr val="tx1"/>
                </a:solidFill>
                <a:effectLst/>
                <a:latin typeface="+mn-lt"/>
                <a:ea typeface="+mn-ea"/>
                <a:cs typeface="+mn-cs"/>
              </a:rPr>
              <a:t>Snacker</a:t>
            </a:r>
            <a:r>
              <a:rPr lang="es-MX" sz="1200" b="0" i="0" kern="1200" dirty="0">
                <a:solidFill>
                  <a:schemeClr val="tx1"/>
                </a:solidFill>
                <a:effectLst/>
                <a:latin typeface="+mn-lt"/>
                <a:ea typeface="+mn-ea"/>
                <a:cs typeface="+mn-cs"/>
              </a:rPr>
              <a:t>. Con el objetivo de que las personas prestaran atención al anuncio, introdujo un mensaje especial que solo se podía detectar mirando fotograma por fotograma. Sin embargo, la marca de comida rápida fue un paso más allá: el mensaje era interactivo pues mostraba un código que, cuando se ingresaba en el sitio web de KFC, generaba un cupón de descuento para un </a:t>
            </a:r>
            <a:r>
              <a:rPr lang="es-MX" sz="1200" b="0" i="0" kern="1200" dirty="0" err="1">
                <a:solidFill>
                  <a:schemeClr val="tx1"/>
                </a:solidFill>
                <a:effectLst/>
                <a:latin typeface="+mn-lt"/>
                <a:ea typeface="+mn-ea"/>
                <a:cs typeface="+mn-cs"/>
              </a:rPr>
              <a:t>Buffalo</a:t>
            </a:r>
            <a:r>
              <a:rPr lang="es-MX" sz="1200" b="0" i="0" kern="1200" dirty="0">
                <a:solidFill>
                  <a:schemeClr val="tx1"/>
                </a:solidFill>
                <a:effectLst/>
                <a:latin typeface="+mn-lt"/>
                <a:ea typeface="+mn-ea"/>
                <a:cs typeface="+mn-cs"/>
              </a:rPr>
              <a:t> </a:t>
            </a:r>
            <a:r>
              <a:rPr lang="es-MX" sz="1200" b="0" i="0" kern="1200" dirty="0" err="1">
                <a:solidFill>
                  <a:schemeClr val="tx1"/>
                </a:solidFill>
                <a:effectLst/>
                <a:latin typeface="+mn-lt"/>
                <a:ea typeface="+mn-ea"/>
                <a:cs typeface="+mn-cs"/>
              </a:rPr>
              <a:t>Snacker</a:t>
            </a:r>
            <a:r>
              <a:rPr lang="es-MX" sz="1200" b="0" i="0" kern="1200" dirty="0">
                <a:solidFill>
                  <a:schemeClr val="tx1"/>
                </a:solidFill>
                <a:effectLst/>
                <a:latin typeface="+mn-lt"/>
                <a:ea typeface="+mn-ea"/>
                <a:cs typeface="+mn-cs"/>
              </a:rPr>
              <a:t>.</a:t>
            </a:r>
          </a:p>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24</a:t>
            </a:fld>
            <a:endParaRPr lang="es-EC"/>
          </a:p>
        </p:txBody>
      </p:sp>
    </p:spTree>
    <p:extLst>
      <p:ext uri="{BB962C8B-B14F-4D97-AF65-F5344CB8AC3E}">
        <p14:creationId xmlns:p14="http://schemas.microsoft.com/office/powerpoint/2010/main" val="18585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2</a:t>
            </a:fld>
            <a:endParaRPr lang="es-EC"/>
          </a:p>
        </p:txBody>
      </p:sp>
    </p:spTree>
    <p:extLst>
      <p:ext uri="{BB962C8B-B14F-4D97-AF65-F5344CB8AC3E}">
        <p14:creationId xmlns:p14="http://schemas.microsoft.com/office/powerpoint/2010/main" val="2067150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Volvaos</a:t>
            </a:r>
            <a:r>
              <a:rPr lang="es-EC" dirty="0"/>
              <a:t> al la percepción </a:t>
            </a:r>
            <a:r>
              <a:rPr lang="es-EC" dirty="0" err="1"/>
              <a:t>concientra</a:t>
            </a:r>
            <a:r>
              <a:rPr lang="es-EC" dirty="0"/>
              <a:t> </a:t>
            </a:r>
            <a:r>
              <a:rPr lang="es-EC" dirty="0" err="1"/>
              <a:t>supraliminal</a:t>
            </a:r>
            <a:r>
              <a:rPr lang="es-EC" dirty="0"/>
              <a:t>, es decir, la que está por encima del umbral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25</a:t>
            </a:fld>
            <a:endParaRPr lang="es-EC"/>
          </a:p>
        </p:txBody>
      </p:sp>
    </p:spTree>
    <p:extLst>
      <p:ext uri="{BB962C8B-B14F-4D97-AF65-F5344CB8AC3E}">
        <p14:creationId xmlns:p14="http://schemas.microsoft.com/office/powerpoint/2010/main" val="42563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Ejemplo de defensa perceptual: cuando uno piensa este tema de la defensa perceptual, es decir, puedes poner a dos amigos a hablar, de creencias, los hechos pueden ser los mismos, pero las opiniones pueden ser totalmente distintos. </a:t>
            </a:r>
            <a:r>
              <a:rPr lang="es-EC" dirty="0" err="1"/>
              <a:t>Mecanísmos</a:t>
            </a:r>
            <a:r>
              <a:rPr lang="es-EC" dirty="0"/>
              <a:t> de defensa, nos mantiene en una especie de burbuja donde nos sentimos mas o menos </a:t>
            </a:r>
            <a:r>
              <a:rPr lang="es-EC" dirty="0" err="1"/>
              <a:t>comodos</a:t>
            </a:r>
            <a:r>
              <a:rPr lang="es-EC" dirty="0"/>
              <a:t> en la realidad que vivimos.</a:t>
            </a:r>
          </a:p>
          <a:p>
            <a:endParaRPr lang="es-EC" dirty="0"/>
          </a:p>
          <a:p>
            <a:r>
              <a:rPr lang="es-EC" dirty="0"/>
              <a:t>Bloqueo perceptual: bombardeo de pantallas. Antes tenia a la vecina que me contaba el chisme , luego la radio, la tele, los correo, revistas, periodos, pero hoy en </a:t>
            </a:r>
            <a:r>
              <a:rPr lang="es-EC" dirty="0" err="1"/>
              <a:t>dia</a:t>
            </a:r>
            <a:r>
              <a:rPr lang="es-EC" dirty="0"/>
              <a:t> l volumen de </a:t>
            </a:r>
            <a:r>
              <a:rPr lang="es-EC" dirty="0" err="1"/>
              <a:t>consumom</a:t>
            </a:r>
            <a:r>
              <a:rPr lang="es-EC" dirty="0"/>
              <a:t> de información es gigante, entonces todos nos vemos bombardeados todos los días de </a:t>
            </a:r>
            <a:r>
              <a:rPr lang="es-EC" dirty="0" err="1"/>
              <a:t>oantallas</a:t>
            </a:r>
            <a:r>
              <a:rPr lang="es-EC" dirty="0"/>
              <a:t> y de publicidad, entonces lo que hace la gente frente al </a:t>
            </a:r>
            <a:r>
              <a:rPr lang="es-EC" dirty="0" err="1"/>
              <a:t>bombrdeo</a:t>
            </a:r>
            <a:r>
              <a:rPr lang="es-EC" dirty="0"/>
              <a:t> es desconectarse</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26</a:t>
            </a:fld>
            <a:endParaRPr lang="es-EC"/>
          </a:p>
        </p:txBody>
      </p:sp>
    </p:spTree>
    <p:extLst>
      <p:ext uri="{BB962C8B-B14F-4D97-AF65-F5344CB8AC3E}">
        <p14:creationId xmlns:p14="http://schemas.microsoft.com/office/powerpoint/2010/main" val="550821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Y para ir cerrando esta parte, quería mencionarles un par de temas que me parece importante que los tengan en cuenta.  Como la psicología del consumidor se basa en unos principios psicológicos, eso principios no ayudan a establecer algunos perfiles, no quiere decir que todas las personas se comporten de la misma manera, pero hay unos criterios amplios que nos permiten ir identificando algunas tendencias en cada una de las generaciones.</a:t>
            </a:r>
          </a:p>
          <a:p>
            <a:endParaRPr lang="es-EC" dirty="0"/>
          </a:p>
          <a:p>
            <a:r>
              <a:rPr lang="es-EC" dirty="0"/>
              <a:t>Ver video</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28</a:t>
            </a:fld>
            <a:endParaRPr lang="es-EC"/>
          </a:p>
        </p:txBody>
      </p:sp>
    </p:spTree>
    <p:extLst>
      <p:ext uri="{BB962C8B-B14F-4D97-AF65-F5344CB8AC3E}">
        <p14:creationId xmlns:p14="http://schemas.microsoft.com/office/powerpoint/2010/main" val="244186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Holger E. </a:t>
            </a:r>
            <a:r>
              <a:rPr lang="es-EC" dirty="0" err="1"/>
              <a:t>Metzer</a:t>
            </a:r>
            <a:r>
              <a:rPr lang="es-EC" dirty="0"/>
              <a:t>, especialista en marketing </a:t>
            </a:r>
            <a:r>
              <a:rPr lang="es-EC" dirty="0" err="1"/>
              <a:t>reseach</a:t>
            </a:r>
            <a:r>
              <a:rPr lang="es-EC" dirty="0"/>
              <a:t> y psicología del consumidor por cas 25 años y uno de sus trabajos es como las personas perciben las marcas y el impacto que la comunicación tiene en ellos. </a:t>
            </a:r>
            <a:r>
              <a:rPr lang="es-EC" dirty="0" err="1"/>
              <a:t>Ademas</a:t>
            </a:r>
            <a:r>
              <a:rPr lang="es-EC" dirty="0"/>
              <a:t> también es escritor creativo para películas, esto le ayudo a entender como las personas están influenciadas por las historias.</a:t>
            </a:r>
          </a:p>
          <a:p>
            <a:endParaRPr lang="es-EC" dirty="0"/>
          </a:p>
          <a:p>
            <a:r>
              <a:rPr lang="es-EC" dirty="0"/>
              <a:t>Entonces una de las cosas mas importantes de esta segunda parte está enfocada en ver de que manera poder conectar correctamente con mi consumidor, conociendo sus verdaderas necesidades.  Muchas veces una cosa que hace las marcas mal es que quieren comunicar algo con una historia, pero crean historias que no conectan con la </a:t>
            </a:r>
            <a:r>
              <a:rPr lang="es-EC" dirty="0" err="1"/>
              <a:t>audiciencia</a:t>
            </a:r>
            <a:r>
              <a:rPr lang="es-EC" dirty="0"/>
              <a:t>. Se que estaos en una nueva era avanzando en tecnología e </a:t>
            </a:r>
            <a:r>
              <a:rPr lang="es-EC" dirty="0" err="1"/>
              <a:t>inluso</a:t>
            </a:r>
            <a:r>
              <a:rPr lang="es-EC" dirty="0"/>
              <a:t> inteligencia artificial, pero la tecnología no reemplaza del todo la creatividad y ciertamente tampoco remplaza la experiencia y las necesidades consumidor y todo eso de </a:t>
            </a:r>
            <a:r>
              <a:rPr lang="es-EC" dirty="0" err="1"/>
              <a:t>programmatic</a:t>
            </a:r>
            <a:r>
              <a:rPr lang="es-EC" dirty="0"/>
              <a:t> </a:t>
            </a:r>
            <a:r>
              <a:rPr lang="es-EC" dirty="0" err="1"/>
              <a:t>tecnology</a:t>
            </a:r>
            <a:r>
              <a:rPr lang="es-EC" dirty="0"/>
              <a:t> es todo en vano si nosotros no logramos conectar emocionalmente con nuestro consumidor</a:t>
            </a:r>
          </a:p>
          <a:p>
            <a:endParaRPr lang="es-EC" dirty="0"/>
          </a:p>
          <a:p>
            <a:r>
              <a:rPr lang="es-EC" dirty="0"/>
              <a:t>Lar </a:t>
            </a:r>
            <a:r>
              <a:rPr lang="es-EC" dirty="0" err="1"/>
              <a:t>masrcas</a:t>
            </a:r>
            <a:r>
              <a:rPr lang="es-EC" dirty="0"/>
              <a:t> entonces solo pueden conectar realmente con estos 3 puntos</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29</a:t>
            </a:fld>
            <a:endParaRPr lang="es-EC"/>
          </a:p>
        </p:txBody>
      </p:sp>
    </p:spTree>
    <p:extLst>
      <p:ext uri="{BB962C8B-B14F-4D97-AF65-F5344CB8AC3E}">
        <p14:creationId xmlns:p14="http://schemas.microsoft.com/office/powerpoint/2010/main" val="152609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30</a:t>
            </a:fld>
            <a:endParaRPr lang="es-EC"/>
          </a:p>
        </p:txBody>
      </p:sp>
    </p:spTree>
    <p:extLst>
      <p:ext uri="{BB962C8B-B14F-4D97-AF65-F5344CB8AC3E}">
        <p14:creationId xmlns:p14="http://schemas.microsoft.com/office/powerpoint/2010/main" val="3767614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37</a:t>
            </a:fld>
            <a:endParaRPr lang="es-EC"/>
          </a:p>
        </p:txBody>
      </p:sp>
    </p:spTree>
    <p:extLst>
      <p:ext uri="{BB962C8B-B14F-4D97-AF65-F5344CB8AC3E}">
        <p14:creationId xmlns:p14="http://schemas.microsoft.com/office/powerpoint/2010/main" val="4171003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38</a:t>
            </a:fld>
            <a:endParaRPr lang="es-EC"/>
          </a:p>
        </p:txBody>
      </p:sp>
    </p:spTree>
    <p:extLst>
      <p:ext uri="{BB962C8B-B14F-4D97-AF65-F5344CB8AC3E}">
        <p14:creationId xmlns:p14="http://schemas.microsoft.com/office/powerpoint/2010/main" val="110516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39</a:t>
            </a:fld>
            <a:endParaRPr lang="es-EC"/>
          </a:p>
        </p:txBody>
      </p:sp>
    </p:spTree>
    <p:extLst>
      <p:ext uri="{BB962C8B-B14F-4D97-AF65-F5344CB8AC3E}">
        <p14:creationId xmlns:p14="http://schemas.microsoft.com/office/powerpoint/2010/main" val="1400137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43</a:t>
            </a:fld>
            <a:endParaRPr lang="es-EC"/>
          </a:p>
        </p:txBody>
      </p:sp>
    </p:spTree>
    <p:extLst>
      <p:ext uri="{BB962C8B-B14F-4D97-AF65-F5344CB8AC3E}">
        <p14:creationId xmlns:p14="http://schemas.microsoft.com/office/powerpoint/2010/main" val="1344787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45</a:t>
            </a:fld>
            <a:endParaRPr lang="es-EC"/>
          </a:p>
        </p:txBody>
      </p:sp>
    </p:spTree>
    <p:extLst>
      <p:ext uri="{BB962C8B-B14F-4D97-AF65-F5344CB8AC3E}">
        <p14:creationId xmlns:p14="http://schemas.microsoft.com/office/powerpoint/2010/main" val="58328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SABER DE QUE VAMOS A DISCUTIR, DEBEMOS PARTIR DE UNA DEFINICIÓN. AQUÍ VAMOS A HACER UNA CLARIDAD. A PRINCIPIOS DEL SIGLO 20 LA PSICOLOGÍA SE ENMARCO EN DOS CORRIENTES BASICAS : EL CONDUCTISMO QUE SE DEDICABA  A ESTUDIAR BADICAMRNTE EL COMPORTAMIENTO, ES DECIR, EL CONDUCTISMO LE IMPORTABA POCO CUALES ERAN LOS MOTIVOS QUE PRODUCIAN EL COMPORTAMIENTO, INCLUSO TIENEN UNA TEORIA QUE SE LLAMA LA CAJA NEGRA. ENTRA ALGO </a:t>
            </a:r>
            <a:r>
              <a:rPr lang="es-EC" dirty="0" err="1"/>
              <a:t>ALGO</a:t>
            </a:r>
            <a:r>
              <a:rPr lang="es-EC" dirty="0"/>
              <a:t> SUCECEDE ENTREMEDIO Y SALE UN PRODUCTO. AL CONDUCTISTA SOLO LE INTERESA LOS DOS EXTREMOS. Sin embargo, la psicología empezó a desarrollar otras vertientes que se empezó a interesar por el pensamiento y por las emociones. Pero bueno volviendo a lo que les comentaba esta entonces el conductismo y el psicoanálisis, que primero empezó a trabajar en la clínica, en la psicología clínica  y ha partir de ahí, cuando migro a Estados Unidos y paso a campos y a áreas de las ciencias sociales comenzó a trabajar con el asunto del marketing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4</a:t>
            </a:fld>
            <a:endParaRPr lang="es-EC"/>
          </a:p>
        </p:txBody>
      </p:sp>
    </p:spTree>
    <p:extLst>
      <p:ext uri="{BB962C8B-B14F-4D97-AF65-F5344CB8AC3E}">
        <p14:creationId xmlns:p14="http://schemas.microsoft.com/office/powerpoint/2010/main" val="3153411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46</a:t>
            </a:fld>
            <a:endParaRPr lang="es-EC"/>
          </a:p>
        </p:txBody>
      </p:sp>
    </p:spTree>
    <p:extLst>
      <p:ext uri="{BB962C8B-B14F-4D97-AF65-F5344CB8AC3E}">
        <p14:creationId xmlns:p14="http://schemas.microsoft.com/office/powerpoint/2010/main" val="3390037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47</a:t>
            </a:fld>
            <a:endParaRPr lang="es-EC"/>
          </a:p>
        </p:txBody>
      </p:sp>
    </p:spTree>
    <p:extLst>
      <p:ext uri="{BB962C8B-B14F-4D97-AF65-F5344CB8AC3E}">
        <p14:creationId xmlns:p14="http://schemas.microsoft.com/office/powerpoint/2010/main" val="307021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Sociologia</a:t>
            </a:r>
            <a:endParaRPr lang="es-EC" dirty="0"/>
          </a:p>
          <a:p>
            <a:r>
              <a:rPr lang="es-EC" dirty="0" err="1"/>
              <a:t>Estadistica</a:t>
            </a:r>
            <a:endParaRPr lang="es-EC" dirty="0"/>
          </a:p>
          <a:p>
            <a:r>
              <a:rPr lang="es-EC" dirty="0"/>
              <a:t>Neurología</a:t>
            </a:r>
          </a:p>
          <a:p>
            <a:r>
              <a:rPr lang="es-EC" dirty="0"/>
              <a:t>Comunicación</a:t>
            </a:r>
          </a:p>
          <a:p>
            <a:r>
              <a:rPr lang="es-EC" dirty="0"/>
              <a:t>mercadeo</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5</a:t>
            </a:fld>
            <a:endParaRPr lang="es-EC"/>
          </a:p>
        </p:txBody>
      </p:sp>
    </p:spTree>
    <p:extLst>
      <p:ext uri="{BB962C8B-B14F-4D97-AF65-F5344CB8AC3E}">
        <p14:creationId xmlns:p14="http://schemas.microsoft.com/office/powerpoint/2010/main" val="339469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Uno de los papas de la psicología moderna. El tiene un libro muy famoso que se llama publicidad científica el a </a:t>
            </a:r>
            <a:r>
              <a:rPr lang="es-EC" dirty="0" err="1"/>
              <a:t>princippo</a:t>
            </a:r>
            <a:r>
              <a:rPr lang="es-EC" dirty="0"/>
              <a:t> del siglo 20 planto algo muy </a:t>
            </a:r>
            <a:r>
              <a:rPr lang="es-EC" dirty="0" err="1"/>
              <a:t>impoate</a:t>
            </a:r>
            <a:r>
              <a:rPr lang="es-EC" dirty="0"/>
              <a:t> que es l que e s el asunto de medir la publicidad. Medir todos los esfuerzo de comunicación y marketing. Todos los días nos encontramos el salas de juntas o en nuestros propios emprendimientos diciendo a mi me parece y al otro diciendo a mi no me parece y cuando esa pasa termina primando las opiniones de los gerentes. Y entonces la gente dice es que no hay otra opción por que hacer una investigación de mercado es muy costosa, trabajar con psicología del consumir es una cosa casi irreal que no baja de 10000 mil dólares y eso no es cierto. Hay </a:t>
            </a:r>
            <a:r>
              <a:rPr lang="es-EC" dirty="0" err="1"/>
              <a:t>investigacines</a:t>
            </a:r>
            <a:r>
              <a:rPr lang="es-EC" dirty="0"/>
              <a:t> que pueden ser sencillas y que pueden arrojar luces sobre lo que uno necesita hacer, por supuesto, que en términos </a:t>
            </a:r>
            <a:r>
              <a:rPr lang="es-EC" dirty="0" err="1"/>
              <a:t>estadisticos</a:t>
            </a:r>
            <a:r>
              <a:rPr lang="es-EC" dirty="0"/>
              <a:t> no serán </a:t>
            </a:r>
            <a:r>
              <a:rPr lang="es-EC" dirty="0" err="1"/>
              <a:t>signifcativas</a:t>
            </a:r>
            <a:r>
              <a:rPr lang="es-EC" dirty="0"/>
              <a:t>, pero es muchísimo mejor tener ese indicador, que el indicador del gusto del jefe y mi propio indicador </a:t>
            </a:r>
          </a:p>
        </p:txBody>
      </p:sp>
      <p:sp>
        <p:nvSpPr>
          <p:cNvPr id="4" name="Marcador de número de diapositiva 3"/>
          <p:cNvSpPr>
            <a:spLocks noGrp="1"/>
          </p:cNvSpPr>
          <p:nvPr>
            <p:ph type="sldNum" sz="quarter" idx="5"/>
          </p:nvPr>
        </p:nvSpPr>
        <p:spPr/>
        <p:txBody>
          <a:bodyPr/>
          <a:lstStyle/>
          <a:p>
            <a:fld id="{0DA8B1A2-E7BC-45A6-AB1A-C94F2B76C89F}" type="slidenum">
              <a:rPr lang="es-EC" smtClean="0"/>
              <a:t>6</a:t>
            </a:fld>
            <a:endParaRPr lang="es-EC"/>
          </a:p>
        </p:txBody>
      </p:sp>
    </p:spTree>
    <p:extLst>
      <p:ext uri="{BB962C8B-B14F-4D97-AF65-F5344CB8AC3E}">
        <p14:creationId xmlns:p14="http://schemas.microsoft.com/office/powerpoint/2010/main" val="158043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7</a:t>
            </a:fld>
            <a:endParaRPr lang="es-EC"/>
          </a:p>
        </p:txBody>
      </p:sp>
    </p:spTree>
    <p:extLst>
      <p:ext uri="{BB962C8B-B14F-4D97-AF65-F5344CB8AC3E}">
        <p14:creationId xmlns:p14="http://schemas.microsoft.com/office/powerpoint/2010/main" val="2787111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8</a:t>
            </a:fld>
            <a:endParaRPr lang="es-EC"/>
          </a:p>
        </p:txBody>
      </p:sp>
    </p:spTree>
    <p:extLst>
      <p:ext uri="{BB962C8B-B14F-4D97-AF65-F5344CB8AC3E}">
        <p14:creationId xmlns:p14="http://schemas.microsoft.com/office/powerpoint/2010/main" val="99242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10</a:t>
            </a:fld>
            <a:endParaRPr lang="es-EC"/>
          </a:p>
        </p:txBody>
      </p:sp>
    </p:spTree>
    <p:extLst>
      <p:ext uri="{BB962C8B-B14F-4D97-AF65-F5344CB8AC3E}">
        <p14:creationId xmlns:p14="http://schemas.microsoft.com/office/powerpoint/2010/main" val="345298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Otra cosa importante de mencionar de este tema es que mucha gente cuando piensa en psicología del consumidor o investigación de mercados, lo pensamos como esfuerzos aislados. Que quiere decir, la mayoría de la gente dice hagamos un grupo focal, pero lo que pasa es que los datos recién se ven el </a:t>
            </a:r>
            <a:r>
              <a:rPr lang="es-EC" dirty="0" err="1"/>
              <a:t>el</a:t>
            </a:r>
            <a:r>
              <a:rPr lang="es-EC" dirty="0"/>
              <a:t> </a:t>
            </a:r>
            <a:r>
              <a:rPr lang="es-EC" dirty="0" err="1"/>
              <a:t>segudno</a:t>
            </a:r>
            <a:r>
              <a:rPr lang="es-EC" dirty="0"/>
              <a:t> grupo focal, que quiero decir, haciendo una metáfora, que recién ahí podemos comparar </a:t>
            </a:r>
            <a:r>
              <a:rPr lang="es-EC"/>
              <a:t>los datos 	</a:t>
            </a:r>
            <a:endParaRPr lang="es-EC" dirty="0"/>
          </a:p>
        </p:txBody>
      </p:sp>
      <p:sp>
        <p:nvSpPr>
          <p:cNvPr id="4" name="Marcador de número de diapositiva 3"/>
          <p:cNvSpPr>
            <a:spLocks noGrp="1"/>
          </p:cNvSpPr>
          <p:nvPr>
            <p:ph type="sldNum" sz="quarter" idx="5"/>
          </p:nvPr>
        </p:nvSpPr>
        <p:spPr/>
        <p:txBody>
          <a:bodyPr/>
          <a:lstStyle/>
          <a:p>
            <a:fld id="{0DA8B1A2-E7BC-45A6-AB1A-C94F2B76C89F}" type="slidenum">
              <a:rPr lang="es-EC" smtClean="0"/>
              <a:t>12</a:t>
            </a:fld>
            <a:endParaRPr lang="es-EC"/>
          </a:p>
        </p:txBody>
      </p:sp>
    </p:spTree>
    <p:extLst>
      <p:ext uri="{BB962C8B-B14F-4D97-AF65-F5344CB8AC3E}">
        <p14:creationId xmlns:p14="http://schemas.microsoft.com/office/powerpoint/2010/main" val="19928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ACF8E-FEDC-4086-A9D0-3711D8F208B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71BC9140-CAEE-4DD9-B595-0A95D7C52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2CC40680-E6E2-4601-B233-FD497E296C4A}"/>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B8183B3D-10F9-4D4B-979D-A0CE8E4B945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A7F3F32-0867-4F86-8BC9-2F2882161BA8}"/>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249521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2E61B-19B0-4FC8-A39C-75D4FFC4697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7530315-B796-43F9-851F-D5617E91FE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6CC9529-390E-4AC4-B090-9DEA78C17053}"/>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0ECC882C-AEB6-48AE-8288-55A3DF4BBC3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8F6540E-4985-4D00-8C90-50F71A010CAF}"/>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278367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5F4B2C-D919-4F1C-9FF8-E8DD5B40E5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15F7C39-C9BF-4797-BC53-CA3C9B179C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0D277AF-8D35-41D3-8AC2-2F638A639829}"/>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B1D331B0-A5F9-48AF-8AE2-8408382CE4B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5C852B8-5BCC-44FD-A439-19ABF35E3EA9}"/>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371402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7A251-2EC8-4995-911D-B36131D474D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D259AA7-4A81-405C-935A-F5CC70D4015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32D29E48-FBED-43D7-99FE-B45CC1F2FEE6}"/>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494F1B45-F03F-4866-9933-392BAC5D9F3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A1FAA60-1DDB-499B-9C54-820F9203B6FD}"/>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291657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89E23-CDD1-4C9E-B68E-2F70409ECD3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C8C68E2-F273-48B3-8925-690F5D6893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CBD2D4-FE51-4CA7-B451-11CFFEDE7827}"/>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C44BCA66-82E6-4B50-99C6-A784928F871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3244D61-10D7-4AAB-9E44-A394E1DE27D0}"/>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241728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3F299-C5B4-4479-B31D-FFA57BB5BEC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1AA9269-E44B-4155-A3E7-A0832CEFC94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DDFD04B8-CEA3-4759-B754-A9CDCDD740C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F0258901-9F53-42E6-B104-9BA51BE2A445}"/>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6" name="Marcador de pie de página 5">
            <a:extLst>
              <a:ext uri="{FF2B5EF4-FFF2-40B4-BE49-F238E27FC236}">
                <a16:creationId xmlns:a16="http://schemas.microsoft.com/office/drawing/2014/main" id="{292C42C8-4DF8-4653-9189-EC0B21AAB437}"/>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049DE08-0971-4669-AB69-12AC9DB759A7}"/>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34523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4F7BE-2A02-4F9B-987F-E9C16387A72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DB3CF5C-96A2-479B-AB0E-07F94695E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8058CF0-E52C-4684-9B33-CC7F4FCFCC7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5B055B96-D537-48F5-B367-F8E5CC3D3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9AFF0F6-7F6C-4E0A-A21F-3F814A9F62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05AEDB47-9628-4C6F-9142-B4D99E5FC3DD}"/>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8" name="Marcador de pie de página 7">
            <a:extLst>
              <a:ext uri="{FF2B5EF4-FFF2-40B4-BE49-F238E27FC236}">
                <a16:creationId xmlns:a16="http://schemas.microsoft.com/office/drawing/2014/main" id="{6A8D152E-386B-41E9-BA69-436C5D9EB481}"/>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DCB8BC41-2B32-43D1-9AD3-735A42D3D33F}"/>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71164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9329D-57CB-4C0D-81B8-DE4CDC2D91F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9090D110-B58C-40AE-8AC2-B6E0E7E97547}"/>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4" name="Marcador de pie de página 3">
            <a:extLst>
              <a:ext uri="{FF2B5EF4-FFF2-40B4-BE49-F238E27FC236}">
                <a16:creationId xmlns:a16="http://schemas.microsoft.com/office/drawing/2014/main" id="{4CE0C012-24F6-4470-A27A-2628E9305803}"/>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D473D618-A6AD-49BC-B189-2FAD33E6868C}"/>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2882934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A6E853-F8CE-4212-9D54-90D64C7577EA}"/>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3" name="Marcador de pie de página 2">
            <a:extLst>
              <a:ext uri="{FF2B5EF4-FFF2-40B4-BE49-F238E27FC236}">
                <a16:creationId xmlns:a16="http://schemas.microsoft.com/office/drawing/2014/main" id="{4CED2EED-ED78-48D4-A599-88C85A9A6D57}"/>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619E5D37-D708-4726-AAA4-FA1EF50BAA71}"/>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419725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553625-B7CE-4C44-9B5E-57DFB4A3EF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5F8336FD-93E6-4C22-9795-55AEAD563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B068D665-D5F8-401E-9368-10EA17A48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558D24-68A5-448D-BA77-B0066E2860E5}"/>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6" name="Marcador de pie de página 5">
            <a:extLst>
              <a:ext uri="{FF2B5EF4-FFF2-40B4-BE49-F238E27FC236}">
                <a16:creationId xmlns:a16="http://schemas.microsoft.com/office/drawing/2014/main" id="{C04B4F78-DB2E-4A66-A5E2-C0977E57B02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2193D08-CD07-41CE-9801-065104527CD0}"/>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3906921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A9CE02-CD63-4B27-AC8F-7F06A7777E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7E5DED0-4153-4D85-BF9E-9556168E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FBA41253-D9A7-491B-A0D7-735D0BD79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629E29-4C46-4F17-AF15-4209882DC24A}"/>
              </a:ext>
            </a:extLst>
          </p:cNvPr>
          <p:cNvSpPr>
            <a:spLocks noGrp="1"/>
          </p:cNvSpPr>
          <p:nvPr>
            <p:ph type="dt" sz="half" idx="10"/>
          </p:nvPr>
        </p:nvSpPr>
        <p:spPr/>
        <p:txBody>
          <a:bodyPr/>
          <a:lstStyle/>
          <a:p>
            <a:fld id="{50CB5CD8-C03E-4A2C-9109-16CEE5183B12}" type="datetimeFigureOut">
              <a:rPr lang="es-EC" smtClean="0"/>
              <a:t>26/4/2022</a:t>
            </a:fld>
            <a:endParaRPr lang="es-EC"/>
          </a:p>
        </p:txBody>
      </p:sp>
      <p:sp>
        <p:nvSpPr>
          <p:cNvPr id="6" name="Marcador de pie de página 5">
            <a:extLst>
              <a:ext uri="{FF2B5EF4-FFF2-40B4-BE49-F238E27FC236}">
                <a16:creationId xmlns:a16="http://schemas.microsoft.com/office/drawing/2014/main" id="{A2093919-F8B0-490C-936F-DB08AEF2927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82D93FD6-BA1E-442E-9F65-36D0873CDBD1}"/>
              </a:ext>
            </a:extLst>
          </p:cNvPr>
          <p:cNvSpPr>
            <a:spLocks noGrp="1"/>
          </p:cNvSpPr>
          <p:nvPr>
            <p:ph type="sldNum" sz="quarter" idx="12"/>
          </p:nvPr>
        </p:nvSpPr>
        <p:spPr/>
        <p:txBody>
          <a:bodyPr/>
          <a:lstStyle/>
          <a:p>
            <a:fld id="{79B875D9-8CB4-451A-9ABD-BC06B26F62CD}" type="slidenum">
              <a:rPr lang="es-EC" smtClean="0"/>
              <a:t>‹Nº›</a:t>
            </a:fld>
            <a:endParaRPr lang="es-EC"/>
          </a:p>
        </p:txBody>
      </p:sp>
    </p:spTree>
    <p:extLst>
      <p:ext uri="{BB962C8B-B14F-4D97-AF65-F5344CB8AC3E}">
        <p14:creationId xmlns:p14="http://schemas.microsoft.com/office/powerpoint/2010/main" val="8519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62F80A9-F47D-4185-BD78-995D67A312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4ABCE1D-204B-4AC5-A864-2502C829F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4B0A548-25AC-41D4-9B17-BD8F7724F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B5CD8-C03E-4A2C-9109-16CEE5183B12}" type="datetimeFigureOut">
              <a:rPr lang="es-EC" smtClean="0"/>
              <a:t>26/4/2022</a:t>
            </a:fld>
            <a:endParaRPr lang="es-EC"/>
          </a:p>
        </p:txBody>
      </p:sp>
      <p:sp>
        <p:nvSpPr>
          <p:cNvPr id="5" name="Marcador de pie de página 4">
            <a:extLst>
              <a:ext uri="{FF2B5EF4-FFF2-40B4-BE49-F238E27FC236}">
                <a16:creationId xmlns:a16="http://schemas.microsoft.com/office/drawing/2014/main" id="{3830A5B6-A4D8-4167-8DC5-B863F1E29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D4667930-E851-4742-96E7-15A309239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875D9-8CB4-451A-9ABD-BC06B26F62CD}" type="slidenum">
              <a:rPr lang="es-EC" smtClean="0"/>
              <a:t>‹Nº›</a:t>
            </a:fld>
            <a:endParaRPr lang="es-EC"/>
          </a:p>
        </p:txBody>
      </p:sp>
    </p:spTree>
    <p:extLst>
      <p:ext uri="{BB962C8B-B14F-4D97-AF65-F5344CB8AC3E}">
        <p14:creationId xmlns:p14="http://schemas.microsoft.com/office/powerpoint/2010/main" val="20021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wVhiezByMSU?feature=oembed" TargetMode="External"/><Relationship Id="rId4" Type="http://schemas.openxmlformats.org/officeDocument/2006/relationships/hyperlink" Target="https://youtu.be/wVhiezByMS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s6AwVr-ufAI?start=13&amp;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AHsXa4TgXTo?feature=oembed" TargetMode="Externa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z0aXK2SAw7Y?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shJF-IidVBE?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eg"/><Relationship Id="rId5" Type="http://schemas.microsoft.com/office/2007/relationships/hdphoto" Target="../media/hdphoto1.wdp"/><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pSp>
        <p:nvGrpSpPr>
          <p:cNvPr id="289" name="Google Shape;289;p58"/>
          <p:cNvGrpSpPr/>
          <p:nvPr/>
        </p:nvGrpSpPr>
        <p:grpSpPr>
          <a:xfrm>
            <a:off x="-1200" y="1"/>
            <a:ext cx="12194400" cy="6857999"/>
            <a:chOff x="-1200" y="0"/>
            <a:chExt cx="12194400" cy="6857999"/>
          </a:xfrm>
        </p:grpSpPr>
        <p:grpSp>
          <p:nvGrpSpPr>
            <p:cNvPr id="290" name="Google Shape;290;p58"/>
            <p:cNvGrpSpPr/>
            <p:nvPr/>
          </p:nvGrpSpPr>
          <p:grpSpPr>
            <a:xfrm>
              <a:off x="0" y="0"/>
              <a:ext cx="12193200" cy="72000"/>
              <a:chOff x="24838" y="178902"/>
              <a:chExt cx="12193200" cy="72000"/>
            </a:xfrm>
          </p:grpSpPr>
          <p:sp>
            <p:nvSpPr>
              <p:cNvPr id="291" name="Google Shape;291;p58"/>
              <p:cNvSpPr/>
              <p:nvPr/>
            </p:nvSpPr>
            <p:spPr>
              <a:xfrm>
                <a:off x="1644838" y="178902"/>
                <a:ext cx="8953200" cy="72000"/>
              </a:xfrm>
              <a:prstGeom prst="rect">
                <a:avLst/>
              </a:prstGeom>
              <a:solidFill>
                <a:srgbClr val="2B65AF"/>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292" name="Google Shape;292;p58"/>
              <p:cNvSpPr/>
              <p:nvPr/>
            </p:nvSpPr>
            <p:spPr>
              <a:xfrm>
                <a:off x="10598038" y="178902"/>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293" name="Google Shape;293;p58"/>
              <p:cNvSpPr/>
              <p:nvPr/>
            </p:nvSpPr>
            <p:spPr>
              <a:xfrm>
                <a:off x="24838" y="178902"/>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grpSp>
        <p:grpSp>
          <p:nvGrpSpPr>
            <p:cNvPr id="294" name="Google Shape;294;p58"/>
            <p:cNvGrpSpPr/>
            <p:nvPr/>
          </p:nvGrpSpPr>
          <p:grpSpPr>
            <a:xfrm>
              <a:off x="-1200" y="6785999"/>
              <a:ext cx="12193200" cy="72000"/>
              <a:chOff x="24838" y="178902"/>
              <a:chExt cx="12193200" cy="72000"/>
            </a:xfrm>
          </p:grpSpPr>
          <p:sp>
            <p:nvSpPr>
              <p:cNvPr id="295" name="Google Shape;295;p58"/>
              <p:cNvSpPr/>
              <p:nvPr/>
            </p:nvSpPr>
            <p:spPr>
              <a:xfrm>
                <a:off x="1644838" y="178902"/>
                <a:ext cx="8953200" cy="72000"/>
              </a:xfrm>
              <a:prstGeom prst="rect">
                <a:avLst/>
              </a:prstGeom>
              <a:solidFill>
                <a:srgbClr val="2B65AF"/>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296" name="Google Shape;296;p58"/>
              <p:cNvSpPr/>
              <p:nvPr/>
            </p:nvSpPr>
            <p:spPr>
              <a:xfrm>
                <a:off x="10598038" y="178902"/>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297" name="Google Shape;297;p58"/>
              <p:cNvSpPr/>
              <p:nvPr/>
            </p:nvSpPr>
            <p:spPr>
              <a:xfrm>
                <a:off x="24838" y="178902"/>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grpSp>
        <p:grpSp>
          <p:nvGrpSpPr>
            <p:cNvPr id="298" name="Google Shape;298;p58"/>
            <p:cNvGrpSpPr/>
            <p:nvPr/>
          </p:nvGrpSpPr>
          <p:grpSpPr>
            <a:xfrm>
              <a:off x="-1200" y="0"/>
              <a:ext cx="73200" cy="6857999"/>
              <a:chOff x="-1200" y="0"/>
              <a:chExt cx="73200" cy="6857999"/>
            </a:xfrm>
          </p:grpSpPr>
          <p:sp>
            <p:nvSpPr>
              <p:cNvPr id="299" name="Google Shape;299;p58"/>
              <p:cNvSpPr/>
              <p:nvPr/>
            </p:nvSpPr>
            <p:spPr>
              <a:xfrm rot="-5400000">
                <a:off x="-1782000" y="3385880"/>
                <a:ext cx="3636000" cy="72000"/>
              </a:xfrm>
              <a:prstGeom prst="rect">
                <a:avLst/>
              </a:prstGeom>
              <a:solidFill>
                <a:srgbClr val="2B65AF"/>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300" name="Google Shape;300;p58"/>
              <p:cNvSpPr/>
              <p:nvPr/>
            </p:nvSpPr>
            <p:spPr>
              <a:xfrm rot="-5400000">
                <a:off x="-774000" y="774000"/>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301" name="Google Shape;301;p58"/>
              <p:cNvSpPr/>
              <p:nvPr/>
            </p:nvSpPr>
            <p:spPr>
              <a:xfrm rot="-5400000">
                <a:off x="-775200" y="6011999"/>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grpSp>
        <p:grpSp>
          <p:nvGrpSpPr>
            <p:cNvPr id="302" name="Google Shape;302;p58"/>
            <p:cNvGrpSpPr/>
            <p:nvPr/>
          </p:nvGrpSpPr>
          <p:grpSpPr>
            <a:xfrm>
              <a:off x="12118800" y="0"/>
              <a:ext cx="73200" cy="6857999"/>
              <a:chOff x="-1200" y="0"/>
              <a:chExt cx="73200" cy="6857999"/>
            </a:xfrm>
          </p:grpSpPr>
          <p:sp>
            <p:nvSpPr>
              <p:cNvPr id="303" name="Google Shape;303;p58"/>
              <p:cNvSpPr/>
              <p:nvPr/>
            </p:nvSpPr>
            <p:spPr>
              <a:xfrm rot="-5400000">
                <a:off x="-1782000" y="3385880"/>
                <a:ext cx="3636000" cy="72000"/>
              </a:xfrm>
              <a:prstGeom prst="rect">
                <a:avLst/>
              </a:prstGeom>
              <a:solidFill>
                <a:srgbClr val="2B65AF"/>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304" name="Google Shape;304;p58"/>
              <p:cNvSpPr/>
              <p:nvPr/>
            </p:nvSpPr>
            <p:spPr>
              <a:xfrm rot="-5400000">
                <a:off x="-774000" y="774000"/>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305" name="Google Shape;305;p58"/>
              <p:cNvSpPr/>
              <p:nvPr/>
            </p:nvSpPr>
            <p:spPr>
              <a:xfrm rot="-5400000">
                <a:off x="-775200" y="6011999"/>
                <a:ext cx="1620000" cy="72000"/>
              </a:xfrm>
              <a:prstGeom prst="rect">
                <a:avLst/>
              </a:prstGeom>
              <a:solidFill>
                <a:srgbClr val="009FE3"/>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grpSp>
      </p:grpSp>
      <p:grpSp>
        <p:nvGrpSpPr>
          <p:cNvPr id="306" name="Google Shape;306;p58"/>
          <p:cNvGrpSpPr/>
          <p:nvPr/>
        </p:nvGrpSpPr>
        <p:grpSpPr>
          <a:xfrm>
            <a:off x="637850" y="1758297"/>
            <a:ext cx="10916301" cy="2566771"/>
            <a:chOff x="637854" y="1379468"/>
            <a:chExt cx="10916301" cy="2566770"/>
          </a:xfrm>
        </p:grpSpPr>
        <p:pic>
          <p:nvPicPr>
            <p:cNvPr id="307" name="Google Shape;307;p58" descr="A close up of a sign&#10;&#10;Description generated with very high confidence"/>
            <p:cNvPicPr preferRelativeResize="0"/>
            <p:nvPr/>
          </p:nvPicPr>
          <p:blipFill rotWithShape="1">
            <a:blip r:embed="rId3">
              <a:alphaModFix/>
            </a:blip>
            <a:srcRect/>
            <a:stretch/>
          </p:blipFill>
          <p:spPr>
            <a:xfrm>
              <a:off x="4880790" y="1379468"/>
              <a:ext cx="2430421" cy="1267869"/>
            </a:xfrm>
            <a:prstGeom prst="rect">
              <a:avLst/>
            </a:prstGeom>
            <a:noFill/>
            <a:ln>
              <a:noFill/>
            </a:ln>
          </p:spPr>
        </p:pic>
        <p:sp>
          <p:nvSpPr>
            <p:cNvPr id="308" name="Google Shape;308;p58"/>
            <p:cNvSpPr txBox="1"/>
            <p:nvPr/>
          </p:nvSpPr>
          <p:spPr>
            <a:xfrm>
              <a:off x="637854" y="2745938"/>
              <a:ext cx="10916301" cy="1200300"/>
            </a:xfrm>
            <a:prstGeom prst="rect">
              <a:avLst/>
            </a:prstGeom>
            <a:noFill/>
            <a:ln>
              <a:noFill/>
            </a:ln>
          </p:spPr>
          <p:txBody>
            <a:bodyPr spcFirstLastPara="1" wrap="square" lIns="91433" tIns="45700" rIns="91433" bIns="45700" anchor="t" anchorCtr="0">
              <a:noAutofit/>
            </a:bodyPr>
            <a:lstStyle/>
            <a:p>
              <a:pPr algn="ctr">
                <a:buClr>
                  <a:srgbClr val="000000"/>
                </a:buClr>
                <a:buSzPts val="3600"/>
              </a:pPr>
              <a:r>
                <a:rPr lang="en-GB" sz="4800" dirty="0">
                  <a:solidFill>
                    <a:srgbClr val="373736"/>
                  </a:solidFill>
                  <a:latin typeface="Arial Black"/>
                  <a:sym typeface="Arial Black"/>
                </a:rPr>
                <a:t>PSICOLOGÍA DEL CONSUMIDOR</a:t>
              </a:r>
              <a:endParaRPr sz="1467" dirty="0">
                <a:solidFill>
                  <a:srgbClr val="000000"/>
                </a:solidFill>
                <a:latin typeface="Arial"/>
                <a:ea typeface="Arial"/>
                <a:cs typeface="Arial"/>
                <a:sym typeface="Arial"/>
              </a:endParaRPr>
            </a:p>
          </p:txBody>
        </p:sp>
      </p:grpSp>
      <p:grpSp>
        <p:nvGrpSpPr>
          <p:cNvPr id="309" name="Google Shape;309;p58"/>
          <p:cNvGrpSpPr/>
          <p:nvPr/>
        </p:nvGrpSpPr>
        <p:grpSpPr>
          <a:xfrm>
            <a:off x="3258280" y="6302981"/>
            <a:ext cx="5675293" cy="292311"/>
            <a:chOff x="1928991" y="5693010"/>
            <a:chExt cx="5675293" cy="292311"/>
          </a:xfrm>
        </p:grpSpPr>
        <p:grpSp>
          <p:nvGrpSpPr>
            <p:cNvPr id="310" name="Google Shape;310;p58"/>
            <p:cNvGrpSpPr/>
            <p:nvPr/>
          </p:nvGrpSpPr>
          <p:grpSpPr>
            <a:xfrm>
              <a:off x="1928991" y="5708811"/>
              <a:ext cx="1462829" cy="261600"/>
              <a:chOff x="655983" y="401485"/>
              <a:chExt cx="1462829" cy="261600"/>
            </a:xfrm>
          </p:grpSpPr>
          <p:pic>
            <p:nvPicPr>
              <p:cNvPr id="311" name="Google Shape;311;p58" descr="A close up of a sign&#10;&#10;Description generated with high confidence"/>
              <p:cNvPicPr preferRelativeResize="0"/>
              <p:nvPr/>
            </p:nvPicPr>
            <p:blipFill rotWithShape="1">
              <a:blip r:embed="rId4">
                <a:alphaModFix/>
              </a:blip>
              <a:srcRect l="5680" t="4857" r="72318" b="71369"/>
              <a:stretch/>
            </p:blipFill>
            <p:spPr>
              <a:xfrm>
                <a:off x="655983" y="457200"/>
                <a:ext cx="177198" cy="180000"/>
              </a:xfrm>
              <a:prstGeom prst="rect">
                <a:avLst/>
              </a:prstGeom>
              <a:noFill/>
              <a:ln>
                <a:noFill/>
              </a:ln>
            </p:spPr>
          </p:pic>
          <p:sp>
            <p:nvSpPr>
              <p:cNvPr id="312" name="Google Shape;312;p58"/>
              <p:cNvSpPr txBox="1"/>
              <p:nvPr/>
            </p:nvSpPr>
            <p:spPr>
              <a:xfrm>
                <a:off x="806312" y="401485"/>
                <a:ext cx="1312500" cy="261600"/>
              </a:xfrm>
              <a:prstGeom prst="rect">
                <a:avLst/>
              </a:prstGeom>
              <a:noFill/>
              <a:ln>
                <a:noFill/>
              </a:ln>
            </p:spPr>
            <p:txBody>
              <a:bodyPr spcFirstLastPara="1" wrap="square" lIns="91433" tIns="45700" rIns="91433" bIns="45700" anchor="t" anchorCtr="0">
                <a:noAutofit/>
              </a:bodyPr>
              <a:lstStyle/>
              <a:p>
                <a:pPr>
                  <a:buClr>
                    <a:srgbClr val="000000"/>
                  </a:buClr>
                  <a:buSzPts val="800"/>
                </a:pPr>
                <a:r>
                  <a:rPr lang="en-GB" sz="1067">
                    <a:solidFill>
                      <a:srgbClr val="2B65AF"/>
                    </a:solidFill>
                    <a:latin typeface="Arial"/>
                    <a:ea typeface="Arial"/>
                    <a:cs typeface="Arial"/>
                    <a:sym typeface="Arial"/>
                  </a:rPr>
                  <a:t>@formaccion.ec</a:t>
                </a:r>
                <a:endParaRPr sz="1467">
                  <a:solidFill>
                    <a:srgbClr val="000000"/>
                  </a:solidFill>
                  <a:latin typeface="Arial"/>
                  <a:ea typeface="Arial"/>
                  <a:cs typeface="Arial"/>
                  <a:sym typeface="Arial"/>
                </a:endParaRPr>
              </a:p>
            </p:txBody>
          </p:sp>
        </p:grpSp>
        <p:grpSp>
          <p:nvGrpSpPr>
            <p:cNvPr id="313" name="Google Shape;313;p58"/>
            <p:cNvGrpSpPr/>
            <p:nvPr/>
          </p:nvGrpSpPr>
          <p:grpSpPr>
            <a:xfrm>
              <a:off x="6092318" y="5693010"/>
              <a:ext cx="1511966" cy="276900"/>
              <a:chOff x="6793545" y="5685758"/>
              <a:chExt cx="1511966" cy="276900"/>
            </a:xfrm>
          </p:grpSpPr>
          <p:pic>
            <p:nvPicPr>
              <p:cNvPr id="314" name="Google Shape;314;p58" descr="A close up of a sign&#10;&#10;Description generated with high confidence"/>
              <p:cNvPicPr preferRelativeResize="0"/>
              <p:nvPr/>
            </p:nvPicPr>
            <p:blipFill rotWithShape="1">
              <a:blip r:embed="rId5">
                <a:alphaModFix/>
              </a:blip>
              <a:srcRect l="72290" t="5780" r="4754" b="73403"/>
              <a:stretch/>
            </p:blipFill>
            <p:spPr>
              <a:xfrm>
                <a:off x="6793545" y="5749616"/>
                <a:ext cx="211200" cy="180000"/>
              </a:xfrm>
              <a:prstGeom prst="rect">
                <a:avLst/>
              </a:prstGeom>
              <a:noFill/>
              <a:ln>
                <a:noFill/>
              </a:ln>
            </p:spPr>
          </p:pic>
          <p:sp>
            <p:nvSpPr>
              <p:cNvPr id="315" name="Google Shape;315;p58"/>
              <p:cNvSpPr txBox="1"/>
              <p:nvPr/>
            </p:nvSpPr>
            <p:spPr>
              <a:xfrm>
                <a:off x="6953411" y="5685758"/>
                <a:ext cx="1352100" cy="276900"/>
              </a:xfrm>
              <a:prstGeom prst="rect">
                <a:avLst/>
              </a:prstGeom>
              <a:noFill/>
              <a:ln>
                <a:noFill/>
              </a:ln>
            </p:spPr>
            <p:txBody>
              <a:bodyPr spcFirstLastPara="1" wrap="square" lIns="91433" tIns="45700" rIns="91433" bIns="45700" anchor="t" anchorCtr="0">
                <a:noAutofit/>
              </a:bodyPr>
              <a:lstStyle/>
              <a:p>
                <a:pPr>
                  <a:buClr>
                    <a:srgbClr val="000000"/>
                  </a:buClr>
                  <a:buSzPts val="900"/>
                </a:pPr>
                <a:r>
                  <a:rPr lang="en-GB" sz="1200">
                    <a:solidFill>
                      <a:srgbClr val="2B65AF"/>
                    </a:solidFill>
                    <a:latin typeface="Arial"/>
                    <a:ea typeface="Arial"/>
                    <a:cs typeface="Arial"/>
                    <a:sym typeface="Arial"/>
                  </a:rPr>
                  <a:t>@formaccion_ec</a:t>
                </a:r>
                <a:endParaRPr sz="1200">
                  <a:solidFill>
                    <a:srgbClr val="2B65AF"/>
                  </a:solidFill>
                  <a:latin typeface="Arial"/>
                  <a:ea typeface="Arial"/>
                  <a:cs typeface="Arial"/>
                  <a:sym typeface="Arial"/>
                </a:endParaRPr>
              </a:p>
            </p:txBody>
          </p:sp>
        </p:grpSp>
        <p:grpSp>
          <p:nvGrpSpPr>
            <p:cNvPr id="316" name="Google Shape;316;p58"/>
            <p:cNvGrpSpPr/>
            <p:nvPr/>
          </p:nvGrpSpPr>
          <p:grpSpPr>
            <a:xfrm>
              <a:off x="3988940" y="5723721"/>
              <a:ext cx="1461629" cy="261600"/>
              <a:chOff x="4684684" y="6068963"/>
              <a:chExt cx="1461629" cy="261600"/>
            </a:xfrm>
          </p:grpSpPr>
          <p:pic>
            <p:nvPicPr>
              <p:cNvPr id="317" name="Google Shape;317;p58" descr="A close up of a sign&#10;&#10;Description generated with high confidence"/>
              <p:cNvPicPr preferRelativeResize="0"/>
              <p:nvPr/>
            </p:nvPicPr>
            <p:blipFill rotWithShape="1">
              <a:blip r:embed="rId6">
                <a:alphaModFix/>
              </a:blip>
              <a:srcRect l="38957" t="4857" r="38957" b="71656"/>
              <a:stretch/>
            </p:blipFill>
            <p:spPr>
              <a:xfrm>
                <a:off x="4684684" y="6109768"/>
                <a:ext cx="180084" cy="180000"/>
              </a:xfrm>
              <a:prstGeom prst="rect">
                <a:avLst/>
              </a:prstGeom>
              <a:noFill/>
              <a:ln>
                <a:noFill/>
              </a:ln>
            </p:spPr>
          </p:pic>
          <p:sp>
            <p:nvSpPr>
              <p:cNvPr id="318" name="Google Shape;318;p58"/>
              <p:cNvSpPr txBox="1"/>
              <p:nvPr/>
            </p:nvSpPr>
            <p:spPr>
              <a:xfrm>
                <a:off x="4833813" y="6068963"/>
                <a:ext cx="1312500" cy="261600"/>
              </a:xfrm>
              <a:prstGeom prst="rect">
                <a:avLst/>
              </a:prstGeom>
              <a:noFill/>
              <a:ln>
                <a:noFill/>
              </a:ln>
            </p:spPr>
            <p:txBody>
              <a:bodyPr spcFirstLastPara="1" wrap="square" lIns="91433" tIns="45700" rIns="91433" bIns="45700" anchor="t" anchorCtr="0">
                <a:noAutofit/>
              </a:bodyPr>
              <a:lstStyle/>
              <a:p>
                <a:pPr>
                  <a:buClr>
                    <a:srgbClr val="000000"/>
                  </a:buClr>
                  <a:buSzPts val="800"/>
                </a:pPr>
                <a:r>
                  <a:rPr lang="en-GB" sz="1067">
                    <a:solidFill>
                      <a:srgbClr val="2B65AF"/>
                    </a:solidFill>
                    <a:latin typeface="Arial"/>
                    <a:ea typeface="Arial"/>
                    <a:cs typeface="Arial"/>
                    <a:sym typeface="Arial"/>
                  </a:rPr>
                  <a:t>@formaccion.ec</a:t>
                </a:r>
                <a:endParaRPr sz="1467">
                  <a:solidFill>
                    <a:srgbClr val="000000"/>
                  </a:solidFill>
                  <a:latin typeface="Arial"/>
                  <a:ea typeface="Arial"/>
                  <a:cs typeface="Arial"/>
                  <a:sym typeface="Arial"/>
                </a:endParaRPr>
              </a:p>
            </p:txBody>
          </p:sp>
        </p:grpSp>
      </p:grpSp>
      <p:sp>
        <p:nvSpPr>
          <p:cNvPr id="3" name="Marcador de número de diapositiva 2">
            <a:extLst>
              <a:ext uri="{FF2B5EF4-FFF2-40B4-BE49-F238E27FC236}">
                <a16:creationId xmlns:a16="http://schemas.microsoft.com/office/drawing/2014/main" id="{A07B30DF-F509-4940-B6F9-43931EAAF43A}"/>
              </a:ext>
            </a:extLst>
          </p:cNvPr>
          <p:cNvSpPr>
            <a:spLocks noGrp="1"/>
          </p:cNvSpPr>
          <p:nvPr>
            <p:ph type="sldNum" sz="quarter" idx="12"/>
          </p:nvPr>
        </p:nvSpPr>
        <p:spPr/>
        <p:txBody>
          <a:bodyPr/>
          <a:lstStyle/>
          <a:p>
            <a:fld id="{79B875D9-8CB4-451A-9ABD-BC06B26F62CD}" type="slidenum">
              <a:rPr lang="es-EC" smtClean="0"/>
              <a:t>1</a:t>
            </a:fld>
            <a:endParaRPr lang="es-EC"/>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DAB3DA-C9C7-4F09-B14D-AD45307D4DA1}"/>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ctr"/>
            <a:r>
              <a:rPr lang="en-US" dirty="0"/>
              <a:t>Caso </a:t>
            </a:r>
            <a:r>
              <a:rPr lang="en-US" dirty="0" err="1"/>
              <a:t>práctico</a:t>
            </a:r>
            <a:r>
              <a:rPr lang="en-US" dirty="0"/>
              <a:t>: Natura y los insights </a:t>
            </a:r>
            <a:r>
              <a:rPr lang="en-US" dirty="0" err="1"/>
              <a:t>detrás</a:t>
            </a:r>
            <a:r>
              <a:rPr lang="en-US" dirty="0"/>
              <a:t> del </a:t>
            </a:r>
            <a:r>
              <a:rPr lang="en-US" dirty="0" err="1"/>
              <a:t>maquillaje</a:t>
            </a:r>
            <a:r>
              <a:rPr lang="en-US" dirty="0"/>
              <a:t> </a:t>
            </a:r>
            <a:r>
              <a:rPr lang="en-US" dirty="0" err="1"/>
              <a:t>femenino</a:t>
            </a:r>
            <a:endParaRPr lang="en-US" dirty="0"/>
          </a:p>
        </p:txBody>
      </p:sp>
      <p:pic>
        <p:nvPicPr>
          <p:cNvPr id="4" name="Imagen 3">
            <a:extLst>
              <a:ext uri="{FF2B5EF4-FFF2-40B4-BE49-F238E27FC236}">
                <a16:creationId xmlns:a16="http://schemas.microsoft.com/office/drawing/2014/main" id="{F6DF6498-85D9-4500-9758-343447B8A192}"/>
              </a:ext>
            </a:extLst>
          </p:cNvPr>
          <p:cNvPicPr>
            <a:picLocks noChangeAspect="1"/>
          </p:cNvPicPr>
          <p:nvPr/>
        </p:nvPicPr>
        <p:blipFill rotWithShape="1">
          <a:blip r:embed="rId3"/>
          <a:srcRect l="9580" r="2982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3591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F72A666-0DF9-40C9-B128-F49396500CAD}"/>
              </a:ext>
            </a:extLst>
          </p:cNvPr>
          <p:cNvSpPr>
            <a:spLocks noGrp="1"/>
          </p:cNvSpPr>
          <p:nvPr>
            <p:ph idx="1"/>
          </p:nvPr>
        </p:nvSpPr>
        <p:spPr>
          <a:xfrm>
            <a:off x="648931" y="2438400"/>
            <a:ext cx="3505494" cy="3785419"/>
          </a:xfrm>
        </p:spPr>
        <p:txBody>
          <a:bodyPr>
            <a:normAutofit/>
          </a:bodyPr>
          <a:lstStyle/>
          <a:p>
            <a:pPr marL="0" indent="0" algn="ctr">
              <a:buNone/>
            </a:pPr>
            <a:r>
              <a:rPr lang="es-EC" sz="3600" dirty="0"/>
              <a:t>¿Por qué las mujeres nos pitamos la cara?</a:t>
            </a:r>
          </a:p>
          <a:p>
            <a:pPr marL="0" indent="0">
              <a:buNone/>
            </a:pPr>
            <a:endParaRPr lang="es-EC"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810F40E-32BD-4245-BADD-C561C5BA701F}"/>
              </a:ext>
            </a:extLst>
          </p:cNvPr>
          <p:cNvPicPr>
            <a:picLocks noChangeAspect="1"/>
          </p:cNvPicPr>
          <p:nvPr/>
        </p:nvPicPr>
        <p:blipFill>
          <a:blip r:embed="rId2"/>
          <a:stretch>
            <a:fillRect/>
          </a:stretch>
        </p:blipFill>
        <p:spPr>
          <a:xfrm>
            <a:off x="5735442" y="807593"/>
            <a:ext cx="5360171" cy="5239568"/>
          </a:xfrm>
          <a:prstGeom prst="rect">
            <a:avLst/>
          </a:prstGeom>
          <a:effectLst/>
        </p:spPr>
      </p:pic>
    </p:spTree>
    <p:extLst>
      <p:ext uri="{BB962C8B-B14F-4D97-AF65-F5344CB8AC3E}">
        <p14:creationId xmlns:p14="http://schemas.microsoft.com/office/powerpoint/2010/main" val="3620806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909637"/>
            <a:ext cx="11677650" cy="1009651"/>
          </a:xfrm>
        </p:spPr>
        <p:txBody>
          <a:bodyPr>
            <a:noAutofit/>
          </a:bodyPr>
          <a:lstStyle/>
          <a:p>
            <a:pPr algn="ctr"/>
            <a:r>
              <a:rPr lang="es-EC" sz="4800" b="1" dirty="0">
                <a:ea typeface="+mn-ea"/>
                <a:cs typeface="+mn-cs"/>
              </a:rPr>
              <a:t>Antes de comenzar…</a:t>
            </a:r>
            <a:endParaRPr lang="es-EC" sz="5400" b="1" dirty="0">
              <a:ea typeface="+mn-ea"/>
              <a:cs typeface="+mn-cs"/>
            </a:endParaRPr>
          </a:p>
        </p:txBody>
      </p:sp>
      <p:sp>
        <p:nvSpPr>
          <p:cNvPr id="3" name="Marcador de contenido 2">
            <a:extLst>
              <a:ext uri="{FF2B5EF4-FFF2-40B4-BE49-F238E27FC236}">
                <a16:creationId xmlns:a16="http://schemas.microsoft.com/office/drawing/2014/main" id="{758029E7-80A6-4044-B70B-D42070A6F1CC}"/>
              </a:ext>
            </a:extLst>
          </p:cNvPr>
          <p:cNvSpPr>
            <a:spLocks noGrp="1"/>
          </p:cNvSpPr>
          <p:nvPr>
            <p:ph idx="1"/>
          </p:nvPr>
        </p:nvSpPr>
        <p:spPr>
          <a:xfrm>
            <a:off x="838200" y="2056360"/>
            <a:ext cx="10515600" cy="3167063"/>
          </a:xfrm>
        </p:spPr>
        <p:txBody>
          <a:bodyPr>
            <a:normAutofit/>
          </a:bodyPr>
          <a:lstStyle/>
          <a:p>
            <a:pPr marL="0" indent="0" algn="r">
              <a:buNone/>
            </a:pPr>
            <a:endParaRPr lang="es-MX" b="1" i="1" dirty="0"/>
          </a:p>
          <a:p>
            <a:pPr marL="0" indent="0" algn="r">
              <a:buNone/>
            </a:pPr>
            <a:endParaRPr lang="es-MX" b="1" i="1" dirty="0"/>
          </a:p>
          <a:p>
            <a:pPr marL="0" indent="0" algn="ctr">
              <a:buNone/>
            </a:pPr>
            <a:r>
              <a:rPr lang="es-MX" dirty="0"/>
              <a:t>Si quieres verdaderamente conocer más sobre tu cliente, </a:t>
            </a:r>
            <a:r>
              <a:rPr lang="es-MX" b="1" dirty="0"/>
              <a:t>debes medir su percepción  de forma sistemática y permanente </a:t>
            </a:r>
            <a:r>
              <a:rPr lang="es-MX" dirty="0"/>
              <a:t>para poder evaluar tendencias  y tomas decisiones</a:t>
            </a:r>
            <a:endParaRPr lang="es-EC" sz="3200" dirty="0"/>
          </a:p>
        </p:txBody>
      </p:sp>
      <p:sp>
        <p:nvSpPr>
          <p:cNvPr id="5" name="Marcador de número de diapositiva 4">
            <a:extLst>
              <a:ext uri="{FF2B5EF4-FFF2-40B4-BE49-F238E27FC236}">
                <a16:creationId xmlns:a16="http://schemas.microsoft.com/office/drawing/2014/main" id="{8BF6EADC-DCC2-4ABC-864F-D408315898F0}"/>
              </a:ext>
            </a:extLst>
          </p:cNvPr>
          <p:cNvSpPr>
            <a:spLocks noGrp="1"/>
          </p:cNvSpPr>
          <p:nvPr>
            <p:ph type="sldNum" sz="quarter" idx="12"/>
          </p:nvPr>
        </p:nvSpPr>
        <p:spPr/>
        <p:txBody>
          <a:bodyPr/>
          <a:lstStyle/>
          <a:p>
            <a:fld id="{79B875D9-8CB4-451A-9ABD-BC06B26F62CD}" type="slidenum">
              <a:rPr lang="es-EC" smtClean="0"/>
              <a:t>12</a:t>
            </a:fld>
            <a:endParaRPr lang="es-EC"/>
          </a:p>
        </p:txBody>
      </p:sp>
    </p:spTree>
    <p:extLst>
      <p:ext uri="{BB962C8B-B14F-4D97-AF65-F5344CB8AC3E}">
        <p14:creationId xmlns:p14="http://schemas.microsoft.com/office/powerpoint/2010/main" val="263936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1BC73-0BF0-457B-8695-73370BDCE860}"/>
              </a:ext>
            </a:extLst>
          </p:cNvPr>
          <p:cNvSpPr>
            <a:spLocks noGrp="1"/>
          </p:cNvSpPr>
          <p:nvPr>
            <p:ph type="title"/>
          </p:nvPr>
        </p:nvSpPr>
        <p:spPr/>
        <p:txBody>
          <a:bodyPr/>
          <a:lstStyle/>
          <a:p>
            <a:r>
              <a:rPr lang="es-EC" dirty="0"/>
              <a:t>Algunos ejemplos…</a:t>
            </a:r>
          </a:p>
        </p:txBody>
      </p:sp>
      <p:pic>
        <p:nvPicPr>
          <p:cNvPr id="4" name="Imagen 3">
            <a:extLst>
              <a:ext uri="{FF2B5EF4-FFF2-40B4-BE49-F238E27FC236}">
                <a16:creationId xmlns:a16="http://schemas.microsoft.com/office/drawing/2014/main" id="{7150109C-047E-47C1-A0DE-EB50D062BAA2}"/>
              </a:ext>
            </a:extLst>
          </p:cNvPr>
          <p:cNvPicPr>
            <a:picLocks noChangeAspect="1"/>
          </p:cNvPicPr>
          <p:nvPr/>
        </p:nvPicPr>
        <p:blipFill rotWithShape="1">
          <a:blip r:embed="rId3"/>
          <a:srcRect l="26421" t="33325" r="27897" b="17863"/>
          <a:stretch/>
        </p:blipFill>
        <p:spPr>
          <a:xfrm>
            <a:off x="2415029" y="1553211"/>
            <a:ext cx="7927207" cy="4762241"/>
          </a:xfrm>
          <a:prstGeom prst="rect">
            <a:avLst/>
          </a:prstGeom>
        </p:spPr>
      </p:pic>
      <p:sp>
        <p:nvSpPr>
          <p:cNvPr id="5" name="CuadroTexto 4">
            <a:extLst>
              <a:ext uri="{FF2B5EF4-FFF2-40B4-BE49-F238E27FC236}">
                <a16:creationId xmlns:a16="http://schemas.microsoft.com/office/drawing/2014/main" id="{5621820F-A5E7-4FFD-AD2F-EBC9045C5D1E}"/>
              </a:ext>
            </a:extLst>
          </p:cNvPr>
          <p:cNvSpPr txBox="1"/>
          <p:nvPr/>
        </p:nvSpPr>
        <p:spPr>
          <a:xfrm>
            <a:off x="10983891" y="6308209"/>
            <a:ext cx="739818" cy="369332"/>
          </a:xfrm>
          <a:prstGeom prst="rect">
            <a:avLst/>
          </a:prstGeom>
          <a:noFill/>
        </p:spPr>
        <p:txBody>
          <a:bodyPr wrap="none" rtlCol="0">
            <a:spAutoFit/>
          </a:bodyPr>
          <a:lstStyle/>
          <a:p>
            <a:r>
              <a:rPr lang="es-EC" dirty="0"/>
              <a:t>*INEC</a:t>
            </a:r>
          </a:p>
        </p:txBody>
      </p:sp>
      <p:sp>
        <p:nvSpPr>
          <p:cNvPr id="7" name="Marcador de número de diapositiva 6">
            <a:extLst>
              <a:ext uri="{FF2B5EF4-FFF2-40B4-BE49-F238E27FC236}">
                <a16:creationId xmlns:a16="http://schemas.microsoft.com/office/drawing/2014/main" id="{4C78C11E-960C-46A9-B0AB-A2BF42EE5BE5}"/>
              </a:ext>
            </a:extLst>
          </p:cNvPr>
          <p:cNvSpPr>
            <a:spLocks noGrp="1"/>
          </p:cNvSpPr>
          <p:nvPr>
            <p:ph type="sldNum" sz="quarter" idx="12"/>
          </p:nvPr>
        </p:nvSpPr>
        <p:spPr/>
        <p:txBody>
          <a:bodyPr/>
          <a:lstStyle/>
          <a:p>
            <a:fld id="{79B875D9-8CB4-451A-9ABD-BC06B26F62CD}" type="slidenum">
              <a:rPr lang="es-EC" smtClean="0"/>
              <a:t>13</a:t>
            </a:fld>
            <a:endParaRPr lang="es-EC"/>
          </a:p>
        </p:txBody>
      </p:sp>
    </p:spTree>
    <p:extLst>
      <p:ext uri="{BB962C8B-B14F-4D97-AF65-F5344CB8AC3E}">
        <p14:creationId xmlns:p14="http://schemas.microsoft.com/office/powerpoint/2010/main" val="247605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1BC73-0BF0-457B-8695-73370BDCE860}"/>
              </a:ext>
            </a:extLst>
          </p:cNvPr>
          <p:cNvSpPr>
            <a:spLocks noGrp="1"/>
          </p:cNvSpPr>
          <p:nvPr>
            <p:ph type="title"/>
          </p:nvPr>
        </p:nvSpPr>
        <p:spPr/>
        <p:txBody>
          <a:bodyPr/>
          <a:lstStyle/>
          <a:p>
            <a:r>
              <a:rPr lang="es-EC" dirty="0"/>
              <a:t>Algunos ejemplos…</a:t>
            </a:r>
          </a:p>
        </p:txBody>
      </p:sp>
      <p:pic>
        <p:nvPicPr>
          <p:cNvPr id="5" name="Imagen 4">
            <a:extLst>
              <a:ext uri="{FF2B5EF4-FFF2-40B4-BE49-F238E27FC236}">
                <a16:creationId xmlns:a16="http://schemas.microsoft.com/office/drawing/2014/main" id="{ABA3635F-57F4-4F3C-8055-0FDF9D6768D5}"/>
              </a:ext>
            </a:extLst>
          </p:cNvPr>
          <p:cNvPicPr>
            <a:picLocks noChangeAspect="1"/>
          </p:cNvPicPr>
          <p:nvPr/>
        </p:nvPicPr>
        <p:blipFill rotWithShape="1">
          <a:blip r:embed="rId3"/>
          <a:srcRect l="15136" t="15498" r="16000" b="17803"/>
          <a:stretch/>
        </p:blipFill>
        <p:spPr>
          <a:xfrm>
            <a:off x="1898072" y="1690688"/>
            <a:ext cx="8395856" cy="4572000"/>
          </a:xfrm>
          <a:prstGeom prst="rect">
            <a:avLst/>
          </a:prstGeom>
        </p:spPr>
      </p:pic>
      <p:sp>
        <p:nvSpPr>
          <p:cNvPr id="6" name="CuadroTexto 5">
            <a:extLst>
              <a:ext uri="{FF2B5EF4-FFF2-40B4-BE49-F238E27FC236}">
                <a16:creationId xmlns:a16="http://schemas.microsoft.com/office/drawing/2014/main" id="{ACEF5F69-4EBF-44D3-8F07-FE9B863AF5E1}"/>
              </a:ext>
            </a:extLst>
          </p:cNvPr>
          <p:cNvSpPr txBox="1"/>
          <p:nvPr/>
        </p:nvSpPr>
        <p:spPr>
          <a:xfrm>
            <a:off x="10983891" y="6308209"/>
            <a:ext cx="739818" cy="369332"/>
          </a:xfrm>
          <a:prstGeom prst="rect">
            <a:avLst/>
          </a:prstGeom>
          <a:noFill/>
        </p:spPr>
        <p:txBody>
          <a:bodyPr wrap="none" rtlCol="0">
            <a:spAutoFit/>
          </a:bodyPr>
          <a:lstStyle/>
          <a:p>
            <a:r>
              <a:rPr lang="es-EC" dirty="0"/>
              <a:t>*INEC</a:t>
            </a:r>
          </a:p>
        </p:txBody>
      </p:sp>
      <p:sp>
        <p:nvSpPr>
          <p:cNvPr id="7" name="Marcador de número de diapositiva 6">
            <a:extLst>
              <a:ext uri="{FF2B5EF4-FFF2-40B4-BE49-F238E27FC236}">
                <a16:creationId xmlns:a16="http://schemas.microsoft.com/office/drawing/2014/main" id="{00D6210E-1C9E-4874-A953-B67722A2D697}"/>
              </a:ext>
            </a:extLst>
          </p:cNvPr>
          <p:cNvSpPr>
            <a:spLocks noGrp="1"/>
          </p:cNvSpPr>
          <p:nvPr>
            <p:ph type="sldNum" sz="quarter" idx="12"/>
          </p:nvPr>
        </p:nvSpPr>
        <p:spPr/>
        <p:txBody>
          <a:bodyPr/>
          <a:lstStyle/>
          <a:p>
            <a:fld id="{79B875D9-8CB4-451A-9ABD-BC06B26F62CD}" type="slidenum">
              <a:rPr lang="es-EC" smtClean="0"/>
              <a:t>14</a:t>
            </a:fld>
            <a:endParaRPr lang="es-EC"/>
          </a:p>
        </p:txBody>
      </p:sp>
    </p:spTree>
    <p:extLst>
      <p:ext uri="{BB962C8B-B14F-4D97-AF65-F5344CB8AC3E}">
        <p14:creationId xmlns:p14="http://schemas.microsoft.com/office/powerpoint/2010/main" val="58833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909637"/>
            <a:ext cx="11677650" cy="1009651"/>
          </a:xfrm>
        </p:spPr>
        <p:txBody>
          <a:bodyPr>
            <a:noAutofit/>
          </a:bodyPr>
          <a:lstStyle/>
          <a:p>
            <a:pPr algn="ctr"/>
            <a:r>
              <a:rPr lang="es-EC" sz="4800" b="1">
                <a:ea typeface="+mn-ea"/>
                <a:cs typeface="+mn-cs"/>
              </a:rPr>
              <a:t>Percepción </a:t>
            </a:r>
            <a:endParaRPr lang="es-EC" sz="5400" b="1" dirty="0">
              <a:ea typeface="+mn-ea"/>
              <a:cs typeface="+mn-cs"/>
            </a:endParaRPr>
          </a:p>
        </p:txBody>
      </p:sp>
      <p:sp>
        <p:nvSpPr>
          <p:cNvPr id="9" name="Rectángulo 8">
            <a:extLst>
              <a:ext uri="{FF2B5EF4-FFF2-40B4-BE49-F238E27FC236}">
                <a16:creationId xmlns:a16="http://schemas.microsoft.com/office/drawing/2014/main" id="{F54460F7-17FA-4129-B9AB-0ED72A4E4B78}"/>
              </a:ext>
            </a:extLst>
          </p:cNvPr>
          <p:cNvSpPr/>
          <p:nvPr/>
        </p:nvSpPr>
        <p:spPr>
          <a:xfrm>
            <a:off x="1014153" y="2828836"/>
            <a:ext cx="10740043" cy="1384995"/>
          </a:xfrm>
          <a:prstGeom prst="rect">
            <a:avLst/>
          </a:prstGeom>
        </p:spPr>
        <p:txBody>
          <a:bodyPr wrap="square">
            <a:spAutoFit/>
          </a:bodyPr>
          <a:lstStyle/>
          <a:p>
            <a:pPr algn="ctr"/>
            <a:r>
              <a:rPr lang="es-EC" sz="2800" dirty="0"/>
              <a:t>La percepción no solo descompone y sintetiza un estimulo, sino que también se guía por la experiencia , expectativas y motivaciones y esto para comunicar un producto es un término clave 	</a:t>
            </a:r>
          </a:p>
        </p:txBody>
      </p:sp>
      <p:sp>
        <p:nvSpPr>
          <p:cNvPr id="5" name="Marcador de número de diapositiva 4">
            <a:extLst>
              <a:ext uri="{FF2B5EF4-FFF2-40B4-BE49-F238E27FC236}">
                <a16:creationId xmlns:a16="http://schemas.microsoft.com/office/drawing/2014/main" id="{5C9E5216-98F7-47E5-817D-C5780E6EE6D2}"/>
              </a:ext>
            </a:extLst>
          </p:cNvPr>
          <p:cNvSpPr>
            <a:spLocks noGrp="1"/>
          </p:cNvSpPr>
          <p:nvPr>
            <p:ph type="sldNum" sz="quarter" idx="12"/>
          </p:nvPr>
        </p:nvSpPr>
        <p:spPr/>
        <p:txBody>
          <a:bodyPr/>
          <a:lstStyle/>
          <a:p>
            <a:fld id="{79B875D9-8CB4-451A-9ABD-BC06B26F62CD}" type="slidenum">
              <a:rPr lang="es-EC" smtClean="0"/>
              <a:t>15</a:t>
            </a:fld>
            <a:endParaRPr lang="es-EC"/>
          </a:p>
        </p:txBody>
      </p:sp>
    </p:spTree>
    <p:extLst>
      <p:ext uri="{BB962C8B-B14F-4D97-AF65-F5344CB8AC3E}">
        <p14:creationId xmlns:p14="http://schemas.microsoft.com/office/powerpoint/2010/main" val="166145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1BC73-0BF0-457B-8695-73370BDCE860}"/>
              </a:ext>
            </a:extLst>
          </p:cNvPr>
          <p:cNvSpPr>
            <a:spLocks noGrp="1"/>
          </p:cNvSpPr>
          <p:nvPr>
            <p:ph type="title"/>
          </p:nvPr>
        </p:nvSpPr>
        <p:spPr/>
        <p:txBody>
          <a:bodyPr/>
          <a:lstStyle/>
          <a:p>
            <a:r>
              <a:rPr lang="es-EC" dirty="0"/>
              <a:t>Algunos ejemplos…</a:t>
            </a:r>
          </a:p>
        </p:txBody>
      </p:sp>
      <p:pic>
        <p:nvPicPr>
          <p:cNvPr id="3" name="Imagen 2">
            <a:extLst>
              <a:ext uri="{FF2B5EF4-FFF2-40B4-BE49-F238E27FC236}">
                <a16:creationId xmlns:a16="http://schemas.microsoft.com/office/drawing/2014/main" id="{54614B86-135B-4451-A762-D6D09D169CA8}"/>
              </a:ext>
            </a:extLst>
          </p:cNvPr>
          <p:cNvPicPr>
            <a:picLocks noChangeAspect="1"/>
          </p:cNvPicPr>
          <p:nvPr/>
        </p:nvPicPr>
        <p:blipFill rotWithShape="1">
          <a:blip r:embed="rId3"/>
          <a:srcRect l="20966" t="24641" r="20909" b="18470"/>
          <a:stretch/>
        </p:blipFill>
        <p:spPr>
          <a:xfrm>
            <a:off x="2552700" y="1981633"/>
            <a:ext cx="7086600" cy="3899621"/>
          </a:xfrm>
          <a:prstGeom prst="rect">
            <a:avLst/>
          </a:prstGeom>
        </p:spPr>
      </p:pic>
      <p:sp>
        <p:nvSpPr>
          <p:cNvPr id="6" name="Marcador de número de diapositiva 5">
            <a:extLst>
              <a:ext uri="{FF2B5EF4-FFF2-40B4-BE49-F238E27FC236}">
                <a16:creationId xmlns:a16="http://schemas.microsoft.com/office/drawing/2014/main" id="{80493C60-332E-4A2B-AC5A-C380359AA15D}"/>
              </a:ext>
            </a:extLst>
          </p:cNvPr>
          <p:cNvSpPr>
            <a:spLocks noGrp="1"/>
          </p:cNvSpPr>
          <p:nvPr>
            <p:ph type="sldNum" sz="quarter" idx="12"/>
          </p:nvPr>
        </p:nvSpPr>
        <p:spPr/>
        <p:txBody>
          <a:bodyPr/>
          <a:lstStyle/>
          <a:p>
            <a:fld id="{79B875D9-8CB4-451A-9ABD-BC06B26F62CD}" type="slidenum">
              <a:rPr lang="es-EC" smtClean="0"/>
              <a:t>16</a:t>
            </a:fld>
            <a:endParaRPr lang="es-EC"/>
          </a:p>
        </p:txBody>
      </p:sp>
    </p:spTree>
    <p:extLst>
      <p:ext uri="{BB962C8B-B14F-4D97-AF65-F5344CB8AC3E}">
        <p14:creationId xmlns:p14="http://schemas.microsoft.com/office/powerpoint/2010/main" val="100176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1BC73-0BF0-457B-8695-73370BDCE860}"/>
              </a:ext>
            </a:extLst>
          </p:cNvPr>
          <p:cNvSpPr>
            <a:spLocks noGrp="1"/>
          </p:cNvSpPr>
          <p:nvPr>
            <p:ph type="title"/>
          </p:nvPr>
        </p:nvSpPr>
        <p:spPr/>
        <p:txBody>
          <a:bodyPr/>
          <a:lstStyle/>
          <a:p>
            <a:r>
              <a:rPr lang="es-EC" dirty="0"/>
              <a:t>Algunos ejemplos…</a:t>
            </a:r>
          </a:p>
        </p:txBody>
      </p:sp>
      <p:pic>
        <p:nvPicPr>
          <p:cNvPr id="4" name="Imagen 3">
            <a:extLst>
              <a:ext uri="{FF2B5EF4-FFF2-40B4-BE49-F238E27FC236}">
                <a16:creationId xmlns:a16="http://schemas.microsoft.com/office/drawing/2014/main" id="{AB82E92F-1D54-4611-8AC4-D0BDB2E25E79}"/>
              </a:ext>
            </a:extLst>
          </p:cNvPr>
          <p:cNvPicPr>
            <a:picLocks noChangeAspect="1"/>
          </p:cNvPicPr>
          <p:nvPr/>
        </p:nvPicPr>
        <p:blipFill>
          <a:blip r:embed="rId3"/>
          <a:stretch>
            <a:fillRect/>
          </a:stretch>
        </p:blipFill>
        <p:spPr>
          <a:xfrm>
            <a:off x="2038349" y="1690688"/>
            <a:ext cx="8429625" cy="4683125"/>
          </a:xfrm>
          <a:prstGeom prst="rect">
            <a:avLst/>
          </a:prstGeom>
        </p:spPr>
      </p:pic>
      <p:sp>
        <p:nvSpPr>
          <p:cNvPr id="6" name="Marcador de número de diapositiva 5">
            <a:extLst>
              <a:ext uri="{FF2B5EF4-FFF2-40B4-BE49-F238E27FC236}">
                <a16:creationId xmlns:a16="http://schemas.microsoft.com/office/drawing/2014/main" id="{0EBC06F4-124D-411C-A092-0A04E77B8A71}"/>
              </a:ext>
            </a:extLst>
          </p:cNvPr>
          <p:cNvSpPr>
            <a:spLocks noGrp="1"/>
          </p:cNvSpPr>
          <p:nvPr>
            <p:ph type="sldNum" sz="quarter" idx="12"/>
          </p:nvPr>
        </p:nvSpPr>
        <p:spPr/>
        <p:txBody>
          <a:bodyPr/>
          <a:lstStyle/>
          <a:p>
            <a:fld id="{79B875D9-8CB4-451A-9ABD-BC06B26F62CD}" type="slidenum">
              <a:rPr lang="es-EC" smtClean="0"/>
              <a:t>17</a:t>
            </a:fld>
            <a:endParaRPr lang="es-EC"/>
          </a:p>
        </p:txBody>
      </p:sp>
    </p:spTree>
    <p:extLst>
      <p:ext uri="{BB962C8B-B14F-4D97-AF65-F5344CB8AC3E}">
        <p14:creationId xmlns:p14="http://schemas.microsoft.com/office/powerpoint/2010/main" val="1840540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1BC73-0BF0-457B-8695-73370BDCE860}"/>
              </a:ext>
            </a:extLst>
          </p:cNvPr>
          <p:cNvSpPr>
            <a:spLocks noGrp="1"/>
          </p:cNvSpPr>
          <p:nvPr>
            <p:ph type="title"/>
          </p:nvPr>
        </p:nvSpPr>
        <p:spPr/>
        <p:txBody>
          <a:bodyPr/>
          <a:lstStyle/>
          <a:p>
            <a:r>
              <a:rPr lang="es-EC" dirty="0"/>
              <a:t>Algunos ejemplos…</a:t>
            </a:r>
          </a:p>
        </p:txBody>
      </p:sp>
      <p:pic>
        <p:nvPicPr>
          <p:cNvPr id="3" name="Imagen 2">
            <a:extLst>
              <a:ext uri="{FF2B5EF4-FFF2-40B4-BE49-F238E27FC236}">
                <a16:creationId xmlns:a16="http://schemas.microsoft.com/office/drawing/2014/main" id="{5E8963EF-C4C6-4881-A3F0-6574378C6418}"/>
              </a:ext>
            </a:extLst>
          </p:cNvPr>
          <p:cNvPicPr>
            <a:picLocks noChangeAspect="1"/>
          </p:cNvPicPr>
          <p:nvPr/>
        </p:nvPicPr>
        <p:blipFill>
          <a:blip r:embed="rId3"/>
          <a:stretch>
            <a:fillRect/>
          </a:stretch>
        </p:blipFill>
        <p:spPr>
          <a:xfrm>
            <a:off x="1913226" y="1867765"/>
            <a:ext cx="8063971" cy="4200525"/>
          </a:xfrm>
          <a:prstGeom prst="rect">
            <a:avLst/>
          </a:prstGeom>
        </p:spPr>
      </p:pic>
      <p:sp>
        <p:nvSpPr>
          <p:cNvPr id="6" name="Marcador de número de diapositiva 5">
            <a:extLst>
              <a:ext uri="{FF2B5EF4-FFF2-40B4-BE49-F238E27FC236}">
                <a16:creationId xmlns:a16="http://schemas.microsoft.com/office/drawing/2014/main" id="{1CF83B4E-A0B6-41B2-A413-195BFA6B13B5}"/>
              </a:ext>
            </a:extLst>
          </p:cNvPr>
          <p:cNvSpPr>
            <a:spLocks noGrp="1"/>
          </p:cNvSpPr>
          <p:nvPr>
            <p:ph type="sldNum" sz="quarter" idx="12"/>
          </p:nvPr>
        </p:nvSpPr>
        <p:spPr/>
        <p:txBody>
          <a:bodyPr/>
          <a:lstStyle/>
          <a:p>
            <a:fld id="{79B875D9-8CB4-451A-9ABD-BC06B26F62CD}" type="slidenum">
              <a:rPr lang="es-EC" smtClean="0"/>
              <a:t>18</a:t>
            </a:fld>
            <a:endParaRPr lang="es-EC"/>
          </a:p>
        </p:txBody>
      </p:sp>
    </p:spTree>
    <p:extLst>
      <p:ext uri="{BB962C8B-B14F-4D97-AF65-F5344CB8AC3E}">
        <p14:creationId xmlns:p14="http://schemas.microsoft.com/office/powerpoint/2010/main" val="427509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909637"/>
            <a:ext cx="11677650" cy="1009651"/>
          </a:xfrm>
        </p:spPr>
        <p:txBody>
          <a:bodyPr>
            <a:noAutofit/>
          </a:bodyPr>
          <a:lstStyle/>
          <a:p>
            <a:pPr algn="ctr"/>
            <a:r>
              <a:rPr lang="es-EC" sz="4800" b="1" dirty="0">
                <a:ea typeface="+mn-ea"/>
                <a:cs typeface="+mn-cs"/>
              </a:rPr>
              <a:t>Umbral absoluto</a:t>
            </a:r>
            <a:endParaRPr lang="es-EC" sz="5400" b="1" dirty="0">
              <a:ea typeface="+mn-ea"/>
              <a:cs typeface="+mn-cs"/>
            </a:endParaRPr>
          </a:p>
        </p:txBody>
      </p:sp>
      <p:sp>
        <p:nvSpPr>
          <p:cNvPr id="9" name="Rectángulo 8">
            <a:extLst>
              <a:ext uri="{FF2B5EF4-FFF2-40B4-BE49-F238E27FC236}">
                <a16:creationId xmlns:a16="http://schemas.microsoft.com/office/drawing/2014/main" id="{F54460F7-17FA-4129-B9AB-0ED72A4E4B78}"/>
              </a:ext>
            </a:extLst>
          </p:cNvPr>
          <p:cNvSpPr/>
          <p:nvPr/>
        </p:nvSpPr>
        <p:spPr>
          <a:xfrm>
            <a:off x="6279372" y="2878335"/>
            <a:ext cx="5074428" cy="2246769"/>
          </a:xfrm>
          <a:prstGeom prst="rect">
            <a:avLst/>
          </a:prstGeom>
        </p:spPr>
        <p:txBody>
          <a:bodyPr wrap="square">
            <a:spAutoFit/>
          </a:bodyPr>
          <a:lstStyle/>
          <a:p>
            <a:pPr algn="ctr"/>
            <a:r>
              <a:rPr lang="es-MX" sz="2000" dirty="0"/>
              <a:t>Define los límites de nuestra percepción. Para que podamos captar un estímulo éste </a:t>
            </a:r>
            <a:r>
              <a:rPr lang="es-MX" sz="2000" b="1" dirty="0"/>
              <a:t>debe poseer un mínimo o un máximo de magnitud; </a:t>
            </a:r>
            <a:r>
              <a:rPr lang="es-MX" sz="2000" dirty="0"/>
              <a:t>en algunas modalidades sensoriales –el sonido, p. ej.,– ocurre también que cuando el estímulo tiene una magnitud muy alta tampoco podemos percibirlo.</a:t>
            </a:r>
            <a:endParaRPr lang="es-EC" sz="2800" dirty="0"/>
          </a:p>
        </p:txBody>
      </p:sp>
      <p:pic>
        <p:nvPicPr>
          <p:cNvPr id="1026" name="Picture 2" descr="Umbral diferencial: qué es, y métodos para estudiarlo">
            <a:extLst>
              <a:ext uri="{FF2B5EF4-FFF2-40B4-BE49-F238E27FC236}">
                <a16:creationId xmlns:a16="http://schemas.microsoft.com/office/drawing/2014/main" id="{F0C935E8-32C0-4B48-995B-933E33058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8" y="2576943"/>
            <a:ext cx="5427723" cy="2849554"/>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ADAE755D-A1F5-49CA-8B3C-1F595396D129}"/>
              </a:ext>
            </a:extLst>
          </p:cNvPr>
          <p:cNvSpPr>
            <a:spLocks noGrp="1"/>
          </p:cNvSpPr>
          <p:nvPr>
            <p:ph type="sldNum" sz="quarter" idx="12"/>
          </p:nvPr>
        </p:nvSpPr>
        <p:spPr/>
        <p:txBody>
          <a:bodyPr/>
          <a:lstStyle/>
          <a:p>
            <a:fld id="{79B875D9-8CB4-451A-9ABD-BC06B26F62CD}" type="slidenum">
              <a:rPr lang="es-EC" smtClean="0"/>
              <a:t>19</a:t>
            </a:fld>
            <a:endParaRPr lang="es-EC"/>
          </a:p>
        </p:txBody>
      </p:sp>
    </p:spTree>
    <p:extLst>
      <p:ext uri="{BB962C8B-B14F-4D97-AF65-F5344CB8AC3E}">
        <p14:creationId xmlns:p14="http://schemas.microsoft.com/office/powerpoint/2010/main" val="142700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D95FA61-E559-4049-9D63-6DF885FAD469}"/>
              </a:ext>
            </a:extLst>
          </p:cNvPr>
          <p:cNvSpPr>
            <a:spLocks noGrp="1"/>
          </p:cNvSpPr>
          <p:nvPr>
            <p:ph idx="1"/>
          </p:nvPr>
        </p:nvSpPr>
        <p:spPr>
          <a:xfrm>
            <a:off x="838200" y="4424516"/>
            <a:ext cx="10515600" cy="2180150"/>
          </a:xfrm>
        </p:spPr>
        <p:txBody>
          <a:bodyPr/>
          <a:lstStyle/>
          <a:p>
            <a:pPr marL="0" indent="0" algn="r">
              <a:buNone/>
            </a:pPr>
            <a:r>
              <a:rPr lang="es-MX" sz="4000" b="1" dirty="0">
                <a:latin typeface="+mj-lt"/>
              </a:rPr>
              <a:t>El consumidor olvidará lo que dijiste, pero jamás olvidará lo que le has hecho sentir </a:t>
            </a:r>
          </a:p>
          <a:p>
            <a:pPr marL="0" indent="0" algn="r">
              <a:buNone/>
            </a:pPr>
            <a:r>
              <a:rPr lang="es-MX" sz="4000" b="1" i="1" dirty="0">
                <a:latin typeface="+mj-lt"/>
              </a:rPr>
              <a:t>Eric Kandel</a:t>
            </a:r>
          </a:p>
          <a:p>
            <a:pPr marL="0" indent="0">
              <a:buNone/>
            </a:pPr>
            <a:endParaRPr lang="es-EC" dirty="0"/>
          </a:p>
        </p:txBody>
      </p:sp>
      <p:pic>
        <p:nvPicPr>
          <p:cNvPr id="5" name="Imagen 4">
            <a:extLst>
              <a:ext uri="{FF2B5EF4-FFF2-40B4-BE49-F238E27FC236}">
                <a16:creationId xmlns:a16="http://schemas.microsoft.com/office/drawing/2014/main" id="{6BA5EB22-48D1-4F6F-909E-B9DB4ED4A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78308"/>
            <a:ext cx="3542071" cy="2361381"/>
          </a:xfrm>
          <a:prstGeom prst="rect">
            <a:avLst/>
          </a:prstGeom>
        </p:spPr>
      </p:pic>
      <p:pic>
        <p:nvPicPr>
          <p:cNvPr id="7" name="Imagen 6">
            <a:extLst>
              <a:ext uri="{FF2B5EF4-FFF2-40B4-BE49-F238E27FC236}">
                <a16:creationId xmlns:a16="http://schemas.microsoft.com/office/drawing/2014/main" id="{43C3DDF0-78C3-4AC6-B2F0-56216E5B5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271" y="1378308"/>
            <a:ext cx="3542071" cy="2361381"/>
          </a:xfrm>
          <a:prstGeom prst="rect">
            <a:avLst/>
          </a:prstGeom>
        </p:spPr>
      </p:pic>
      <p:pic>
        <p:nvPicPr>
          <p:cNvPr id="9" name="Imagen 8">
            <a:extLst>
              <a:ext uri="{FF2B5EF4-FFF2-40B4-BE49-F238E27FC236}">
                <a16:creationId xmlns:a16="http://schemas.microsoft.com/office/drawing/2014/main" id="{E904BAF9-2BC4-4FE5-9197-AA58BC1BE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342" y="1378308"/>
            <a:ext cx="3542072" cy="2361381"/>
          </a:xfrm>
          <a:prstGeom prst="rect">
            <a:avLst/>
          </a:prstGeom>
        </p:spPr>
      </p:pic>
      <p:sp>
        <p:nvSpPr>
          <p:cNvPr id="4" name="Marcador de número de diapositiva 3">
            <a:extLst>
              <a:ext uri="{FF2B5EF4-FFF2-40B4-BE49-F238E27FC236}">
                <a16:creationId xmlns:a16="http://schemas.microsoft.com/office/drawing/2014/main" id="{567D3417-BDCA-4824-8B60-50306C332D21}"/>
              </a:ext>
            </a:extLst>
          </p:cNvPr>
          <p:cNvSpPr>
            <a:spLocks noGrp="1"/>
          </p:cNvSpPr>
          <p:nvPr>
            <p:ph type="sldNum" sz="quarter" idx="12"/>
          </p:nvPr>
        </p:nvSpPr>
        <p:spPr/>
        <p:txBody>
          <a:bodyPr/>
          <a:lstStyle/>
          <a:p>
            <a:fld id="{79B875D9-8CB4-451A-9ABD-BC06B26F62CD}" type="slidenum">
              <a:rPr lang="es-EC" smtClean="0"/>
              <a:t>2</a:t>
            </a:fld>
            <a:endParaRPr lang="es-EC"/>
          </a:p>
        </p:txBody>
      </p:sp>
    </p:spTree>
    <p:extLst>
      <p:ext uri="{BB962C8B-B14F-4D97-AF65-F5344CB8AC3E}">
        <p14:creationId xmlns:p14="http://schemas.microsoft.com/office/powerpoint/2010/main" val="554897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544512"/>
            <a:ext cx="11677650" cy="1009651"/>
          </a:xfrm>
        </p:spPr>
        <p:txBody>
          <a:bodyPr>
            <a:noAutofit/>
          </a:bodyPr>
          <a:lstStyle/>
          <a:p>
            <a:pPr algn="ctr"/>
            <a:r>
              <a:rPr lang="es-EC" sz="4800" b="1" dirty="0">
                <a:ea typeface="+mn-ea"/>
                <a:cs typeface="+mn-cs"/>
              </a:rPr>
              <a:t>Umbral absoluto</a:t>
            </a:r>
            <a:endParaRPr lang="es-EC" sz="5400" b="1" dirty="0">
              <a:ea typeface="+mn-ea"/>
              <a:cs typeface="+mn-cs"/>
            </a:endParaRPr>
          </a:p>
        </p:txBody>
      </p:sp>
      <p:pic>
        <p:nvPicPr>
          <p:cNvPr id="3" name="Imagen 2">
            <a:extLst>
              <a:ext uri="{FF2B5EF4-FFF2-40B4-BE49-F238E27FC236}">
                <a16:creationId xmlns:a16="http://schemas.microsoft.com/office/drawing/2014/main" id="{97D35E01-170E-4509-92CD-F2559D290B26}"/>
              </a:ext>
            </a:extLst>
          </p:cNvPr>
          <p:cNvPicPr>
            <a:picLocks noChangeAspect="1"/>
          </p:cNvPicPr>
          <p:nvPr/>
        </p:nvPicPr>
        <p:blipFill rotWithShape="1">
          <a:blip r:embed="rId3"/>
          <a:srcRect l="23553" t="23524" r="4494" b="21816"/>
          <a:stretch/>
        </p:blipFill>
        <p:spPr>
          <a:xfrm>
            <a:off x="2381721" y="1736025"/>
            <a:ext cx="8025814" cy="4577463"/>
          </a:xfrm>
          <a:prstGeom prst="rect">
            <a:avLst/>
          </a:prstGeom>
        </p:spPr>
      </p:pic>
      <p:sp>
        <p:nvSpPr>
          <p:cNvPr id="5" name="Marcador de número de diapositiva 4">
            <a:extLst>
              <a:ext uri="{FF2B5EF4-FFF2-40B4-BE49-F238E27FC236}">
                <a16:creationId xmlns:a16="http://schemas.microsoft.com/office/drawing/2014/main" id="{8A8BE519-4D83-4F8C-8BFD-E7D7A2ABF1E3}"/>
              </a:ext>
            </a:extLst>
          </p:cNvPr>
          <p:cNvSpPr>
            <a:spLocks noGrp="1"/>
          </p:cNvSpPr>
          <p:nvPr>
            <p:ph type="sldNum" sz="quarter" idx="12"/>
          </p:nvPr>
        </p:nvSpPr>
        <p:spPr/>
        <p:txBody>
          <a:bodyPr/>
          <a:lstStyle/>
          <a:p>
            <a:fld id="{79B875D9-8CB4-451A-9ABD-BC06B26F62CD}" type="slidenum">
              <a:rPr lang="es-EC" smtClean="0"/>
              <a:t>20</a:t>
            </a:fld>
            <a:endParaRPr lang="es-EC"/>
          </a:p>
        </p:txBody>
      </p:sp>
    </p:spTree>
    <p:extLst>
      <p:ext uri="{BB962C8B-B14F-4D97-AF65-F5344CB8AC3E}">
        <p14:creationId xmlns:p14="http://schemas.microsoft.com/office/powerpoint/2010/main" val="2998116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308957" y="676881"/>
            <a:ext cx="11677650" cy="1009651"/>
          </a:xfrm>
        </p:spPr>
        <p:txBody>
          <a:bodyPr>
            <a:noAutofit/>
          </a:bodyPr>
          <a:lstStyle/>
          <a:p>
            <a:pPr algn="ctr"/>
            <a:r>
              <a:rPr lang="es-EC" sz="4800" b="1" dirty="0">
                <a:ea typeface="+mn-ea"/>
                <a:cs typeface="+mn-cs"/>
              </a:rPr>
              <a:t>Umbral diferencial</a:t>
            </a:r>
            <a:endParaRPr lang="es-EC" sz="5400" b="1" dirty="0">
              <a:ea typeface="+mn-ea"/>
              <a:cs typeface="+mn-cs"/>
            </a:endParaRPr>
          </a:p>
        </p:txBody>
      </p:sp>
      <p:sp>
        <p:nvSpPr>
          <p:cNvPr id="9" name="Rectángulo 8">
            <a:extLst>
              <a:ext uri="{FF2B5EF4-FFF2-40B4-BE49-F238E27FC236}">
                <a16:creationId xmlns:a16="http://schemas.microsoft.com/office/drawing/2014/main" id="{F54460F7-17FA-4129-B9AB-0ED72A4E4B78}"/>
              </a:ext>
            </a:extLst>
          </p:cNvPr>
          <p:cNvSpPr/>
          <p:nvPr/>
        </p:nvSpPr>
        <p:spPr>
          <a:xfrm>
            <a:off x="1263535" y="1828797"/>
            <a:ext cx="9973887" cy="1615827"/>
          </a:xfrm>
          <a:prstGeom prst="rect">
            <a:avLst/>
          </a:prstGeom>
        </p:spPr>
        <p:txBody>
          <a:bodyPr wrap="square">
            <a:spAutoFit/>
          </a:bodyPr>
          <a:lstStyle/>
          <a:p>
            <a:pPr algn="ctr"/>
            <a:r>
              <a:rPr lang="es-MX" dirty="0"/>
              <a:t>El umbral diferencial o el </a:t>
            </a:r>
            <a:r>
              <a:rPr lang="es-MX" b="1" dirty="0"/>
              <a:t>JND (Just </a:t>
            </a:r>
            <a:r>
              <a:rPr lang="es-MX" b="1" dirty="0" err="1"/>
              <a:t>Noticeable</a:t>
            </a:r>
            <a:r>
              <a:rPr lang="es-MX" b="1" dirty="0"/>
              <a:t> </a:t>
            </a:r>
            <a:r>
              <a:rPr lang="es-MX" b="1" dirty="0" err="1"/>
              <a:t>Difference</a:t>
            </a:r>
            <a:r>
              <a:rPr lang="es-MX" b="1" dirty="0"/>
              <a:t>) </a:t>
            </a:r>
            <a:r>
              <a:rPr lang="es-MX" dirty="0"/>
              <a:t>es la diferencia mínima detectable entre dos estímulos similares.</a:t>
            </a:r>
          </a:p>
          <a:p>
            <a:pPr algn="ctr"/>
            <a:endParaRPr lang="es-MX" sz="900" dirty="0"/>
          </a:p>
          <a:p>
            <a:pPr algn="ctr"/>
            <a:r>
              <a:rPr lang="es-MX" b="1" dirty="0"/>
              <a:t>La ley de Weber, </a:t>
            </a:r>
            <a:r>
              <a:rPr lang="es-MX" dirty="0"/>
              <a:t>establece que cuanto más fuerte sea el estímulo inicial, mayor será la intensidad adicional necesaria para que el segundo estímulo se perciba como diferente. Algunas aplicaciones del Marketing se enfocan a utilizar </a:t>
            </a:r>
            <a:r>
              <a:rPr lang="es-MX" b="1" dirty="0"/>
              <a:t>esta ley para cambios positivos o negativos para un producto o servicio</a:t>
            </a:r>
            <a:endParaRPr lang="es-EC" sz="2800" b="1" dirty="0"/>
          </a:p>
        </p:txBody>
      </p:sp>
      <p:pic>
        <p:nvPicPr>
          <p:cNvPr id="3" name="Imagen 2">
            <a:extLst>
              <a:ext uri="{FF2B5EF4-FFF2-40B4-BE49-F238E27FC236}">
                <a16:creationId xmlns:a16="http://schemas.microsoft.com/office/drawing/2014/main" id="{51459A13-17A7-493D-A563-05DB10ACE137}"/>
              </a:ext>
            </a:extLst>
          </p:cNvPr>
          <p:cNvPicPr>
            <a:picLocks noChangeAspect="1"/>
          </p:cNvPicPr>
          <p:nvPr/>
        </p:nvPicPr>
        <p:blipFill rotWithShape="1">
          <a:blip r:embed="rId3"/>
          <a:srcRect b="12193"/>
          <a:stretch/>
        </p:blipFill>
        <p:spPr>
          <a:xfrm>
            <a:off x="631767" y="3839064"/>
            <a:ext cx="10928465" cy="2517286"/>
          </a:xfrm>
          <a:prstGeom prst="rect">
            <a:avLst/>
          </a:prstGeom>
        </p:spPr>
      </p:pic>
      <p:sp>
        <p:nvSpPr>
          <p:cNvPr id="5" name="Marcador de número de diapositiva 4">
            <a:extLst>
              <a:ext uri="{FF2B5EF4-FFF2-40B4-BE49-F238E27FC236}">
                <a16:creationId xmlns:a16="http://schemas.microsoft.com/office/drawing/2014/main" id="{1BA3C9E9-3D8A-4BB3-849A-EB60AA5DF9C5}"/>
              </a:ext>
            </a:extLst>
          </p:cNvPr>
          <p:cNvSpPr>
            <a:spLocks noGrp="1"/>
          </p:cNvSpPr>
          <p:nvPr>
            <p:ph type="sldNum" sz="quarter" idx="12"/>
          </p:nvPr>
        </p:nvSpPr>
        <p:spPr/>
        <p:txBody>
          <a:bodyPr/>
          <a:lstStyle/>
          <a:p>
            <a:fld id="{79B875D9-8CB4-451A-9ABD-BC06B26F62CD}" type="slidenum">
              <a:rPr lang="es-EC" smtClean="0"/>
              <a:t>21</a:t>
            </a:fld>
            <a:endParaRPr lang="es-EC"/>
          </a:p>
        </p:txBody>
      </p:sp>
    </p:spTree>
    <p:extLst>
      <p:ext uri="{BB962C8B-B14F-4D97-AF65-F5344CB8AC3E}">
        <p14:creationId xmlns:p14="http://schemas.microsoft.com/office/powerpoint/2010/main" val="1734030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E36427-F5D0-4BEF-8553-759B71B960E3}"/>
              </a:ext>
            </a:extLst>
          </p:cNvPr>
          <p:cNvSpPr>
            <a:spLocks noGrp="1"/>
          </p:cNvSpPr>
          <p:nvPr>
            <p:ph type="title"/>
          </p:nvPr>
        </p:nvSpPr>
        <p:spPr>
          <a:xfrm>
            <a:off x="894675" y="500062"/>
            <a:ext cx="10799618" cy="1325563"/>
          </a:xfrm>
        </p:spPr>
        <p:txBody>
          <a:bodyPr/>
          <a:lstStyle/>
          <a:p>
            <a:r>
              <a:rPr lang="es-EC" b="1" dirty="0"/>
              <a:t>Diferencia entre Umbral absoluto y Diferencial</a:t>
            </a:r>
          </a:p>
        </p:txBody>
      </p:sp>
      <p:pic>
        <p:nvPicPr>
          <p:cNvPr id="5" name="Elementos multimedia en línea 4" title="Absolute Threshold, Difference Threshold And Weber's Law">
            <a:hlinkClick r:id="" action="ppaction://media"/>
            <a:extLst>
              <a:ext uri="{FF2B5EF4-FFF2-40B4-BE49-F238E27FC236}">
                <a16:creationId xmlns:a16="http://schemas.microsoft.com/office/drawing/2014/main" id="{DFF5A94C-12EE-45F4-98E1-94332A2E5B2C}"/>
              </a:ext>
            </a:extLst>
          </p:cNvPr>
          <p:cNvPicPr>
            <a:picLocks noGrp="1" noRot="1" noChangeAspect="1"/>
          </p:cNvPicPr>
          <p:nvPr>
            <p:ph idx="1"/>
            <a:videoFile r:link="rId1"/>
          </p:nvPr>
        </p:nvPicPr>
        <p:blipFill>
          <a:blip r:embed="rId3"/>
          <a:stretch>
            <a:fillRect/>
          </a:stretch>
        </p:blipFill>
        <p:spPr>
          <a:xfrm>
            <a:off x="2145723" y="1825625"/>
            <a:ext cx="8297522" cy="4667250"/>
          </a:xfrm>
          <a:prstGeom prst="rect">
            <a:avLst/>
          </a:prstGeom>
        </p:spPr>
      </p:pic>
      <p:sp>
        <p:nvSpPr>
          <p:cNvPr id="6" name="Rectángulo 5">
            <a:extLst>
              <a:ext uri="{FF2B5EF4-FFF2-40B4-BE49-F238E27FC236}">
                <a16:creationId xmlns:a16="http://schemas.microsoft.com/office/drawing/2014/main" id="{A47CC745-E7E7-4B4F-84DF-7D087F8822B6}"/>
              </a:ext>
            </a:extLst>
          </p:cNvPr>
          <p:cNvSpPr/>
          <p:nvPr/>
        </p:nvSpPr>
        <p:spPr>
          <a:xfrm>
            <a:off x="2323365" y="5372392"/>
            <a:ext cx="3189399" cy="369332"/>
          </a:xfrm>
          <a:prstGeom prst="rect">
            <a:avLst/>
          </a:prstGeom>
        </p:spPr>
        <p:txBody>
          <a:bodyPr wrap="none">
            <a:spAutoFit/>
          </a:bodyPr>
          <a:lstStyle/>
          <a:p>
            <a:r>
              <a:rPr lang="es-EC" dirty="0">
                <a:hlinkClick r:id="rId4">
                  <a:extLst>
                    <a:ext uri="{A12FA001-AC4F-418D-AE19-62706E023703}">
                      <ahyp:hlinkClr xmlns:ahyp="http://schemas.microsoft.com/office/drawing/2018/hyperlinkcolor" val="tx"/>
                    </a:ext>
                  </a:extLst>
                </a:hlinkClick>
              </a:rPr>
              <a:t>https://youtu.be/wVhiezByMSU</a:t>
            </a:r>
            <a:endParaRPr lang="es-EC" dirty="0"/>
          </a:p>
        </p:txBody>
      </p:sp>
      <p:sp>
        <p:nvSpPr>
          <p:cNvPr id="7" name="Marcador de número de diapositiva 6">
            <a:extLst>
              <a:ext uri="{FF2B5EF4-FFF2-40B4-BE49-F238E27FC236}">
                <a16:creationId xmlns:a16="http://schemas.microsoft.com/office/drawing/2014/main" id="{BDB5B3E1-1349-4624-8D7F-82A84779024F}"/>
              </a:ext>
            </a:extLst>
          </p:cNvPr>
          <p:cNvSpPr>
            <a:spLocks noGrp="1"/>
          </p:cNvSpPr>
          <p:nvPr>
            <p:ph type="sldNum" sz="quarter" idx="12"/>
          </p:nvPr>
        </p:nvSpPr>
        <p:spPr/>
        <p:txBody>
          <a:bodyPr/>
          <a:lstStyle/>
          <a:p>
            <a:fld id="{79B875D9-8CB4-451A-9ABD-BC06B26F62CD}" type="slidenum">
              <a:rPr lang="es-EC" smtClean="0"/>
              <a:t>22</a:t>
            </a:fld>
            <a:endParaRPr lang="es-EC"/>
          </a:p>
        </p:txBody>
      </p:sp>
    </p:spTree>
    <p:extLst>
      <p:ext uri="{BB962C8B-B14F-4D97-AF65-F5344CB8AC3E}">
        <p14:creationId xmlns:p14="http://schemas.microsoft.com/office/powerpoint/2010/main" val="31301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87513-3281-4508-BD8A-9FE8C0C10389}"/>
              </a:ext>
            </a:extLst>
          </p:cNvPr>
          <p:cNvSpPr>
            <a:spLocks noGrp="1"/>
          </p:cNvSpPr>
          <p:nvPr>
            <p:ph type="title"/>
          </p:nvPr>
        </p:nvSpPr>
        <p:spPr/>
        <p:txBody>
          <a:bodyPr/>
          <a:lstStyle/>
          <a:p>
            <a:endParaRPr lang="es-EC"/>
          </a:p>
        </p:txBody>
      </p:sp>
      <p:pic>
        <p:nvPicPr>
          <p:cNvPr id="4" name="Imagen 3">
            <a:extLst>
              <a:ext uri="{FF2B5EF4-FFF2-40B4-BE49-F238E27FC236}">
                <a16:creationId xmlns:a16="http://schemas.microsoft.com/office/drawing/2014/main" id="{74E4682F-8997-4B44-9688-74D11DCF082F}"/>
              </a:ext>
            </a:extLst>
          </p:cNvPr>
          <p:cNvPicPr>
            <a:picLocks noChangeAspect="1"/>
          </p:cNvPicPr>
          <p:nvPr/>
        </p:nvPicPr>
        <p:blipFill>
          <a:blip r:embed="rId2"/>
          <a:stretch>
            <a:fillRect/>
          </a:stretch>
        </p:blipFill>
        <p:spPr>
          <a:xfrm>
            <a:off x="795130" y="0"/>
            <a:ext cx="10601739" cy="6858000"/>
          </a:xfrm>
          <a:prstGeom prst="rect">
            <a:avLst/>
          </a:prstGeom>
        </p:spPr>
      </p:pic>
      <p:sp>
        <p:nvSpPr>
          <p:cNvPr id="6" name="Marcador de número de diapositiva 5">
            <a:extLst>
              <a:ext uri="{FF2B5EF4-FFF2-40B4-BE49-F238E27FC236}">
                <a16:creationId xmlns:a16="http://schemas.microsoft.com/office/drawing/2014/main" id="{D933D1AD-5609-4495-B00C-EE9F56070877}"/>
              </a:ext>
            </a:extLst>
          </p:cNvPr>
          <p:cNvSpPr>
            <a:spLocks noGrp="1"/>
          </p:cNvSpPr>
          <p:nvPr>
            <p:ph type="sldNum" sz="quarter" idx="12"/>
          </p:nvPr>
        </p:nvSpPr>
        <p:spPr/>
        <p:txBody>
          <a:bodyPr/>
          <a:lstStyle/>
          <a:p>
            <a:fld id="{79B875D9-8CB4-451A-9ABD-BC06B26F62CD}" type="slidenum">
              <a:rPr lang="es-EC" smtClean="0"/>
              <a:t>23</a:t>
            </a:fld>
            <a:endParaRPr lang="es-EC"/>
          </a:p>
        </p:txBody>
      </p:sp>
    </p:spTree>
    <p:extLst>
      <p:ext uri="{BB962C8B-B14F-4D97-AF65-F5344CB8AC3E}">
        <p14:creationId xmlns:p14="http://schemas.microsoft.com/office/powerpoint/2010/main" val="2176355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560606"/>
            <a:ext cx="11677650" cy="1009651"/>
          </a:xfrm>
        </p:spPr>
        <p:txBody>
          <a:bodyPr>
            <a:noAutofit/>
          </a:bodyPr>
          <a:lstStyle/>
          <a:p>
            <a:pPr algn="ctr"/>
            <a:r>
              <a:rPr lang="es-EC" sz="4800" b="1" dirty="0">
                <a:ea typeface="+mn-ea"/>
                <a:cs typeface="+mn-cs"/>
              </a:rPr>
              <a:t>Percepción subliminal </a:t>
            </a:r>
            <a:endParaRPr lang="es-EC" sz="5400" b="1" dirty="0">
              <a:ea typeface="+mn-ea"/>
              <a:cs typeface="+mn-cs"/>
            </a:endParaRPr>
          </a:p>
        </p:txBody>
      </p:sp>
      <p:sp>
        <p:nvSpPr>
          <p:cNvPr id="7" name="Rectángulo 6">
            <a:extLst>
              <a:ext uri="{FF2B5EF4-FFF2-40B4-BE49-F238E27FC236}">
                <a16:creationId xmlns:a16="http://schemas.microsoft.com/office/drawing/2014/main" id="{3D9271F3-35F3-42BB-AA6D-E3B6F04DC6E0}"/>
              </a:ext>
            </a:extLst>
          </p:cNvPr>
          <p:cNvSpPr/>
          <p:nvPr/>
        </p:nvSpPr>
        <p:spPr>
          <a:xfrm>
            <a:off x="1622258" y="1644562"/>
            <a:ext cx="9518984" cy="1015663"/>
          </a:xfrm>
          <a:prstGeom prst="rect">
            <a:avLst/>
          </a:prstGeom>
        </p:spPr>
        <p:txBody>
          <a:bodyPr wrap="square">
            <a:spAutoFit/>
          </a:bodyPr>
          <a:lstStyle/>
          <a:p>
            <a:pPr algn="ctr"/>
            <a:r>
              <a:rPr lang="es-MX" sz="2000" dirty="0"/>
              <a:t>Estimulación por debajo del pleno nivel de conciencia, pero no por debajo del umbral absoluto de los receptores. Pueden influir sobre las reacciones afectivas pero no hay evidencia de que puedan influir sobre motivos  o acciones de consumo</a:t>
            </a:r>
            <a:endParaRPr lang="es-EC" sz="3200" dirty="0"/>
          </a:p>
        </p:txBody>
      </p:sp>
      <p:pic>
        <p:nvPicPr>
          <p:cNvPr id="4" name="Imagen 3">
            <a:extLst>
              <a:ext uri="{FF2B5EF4-FFF2-40B4-BE49-F238E27FC236}">
                <a16:creationId xmlns:a16="http://schemas.microsoft.com/office/drawing/2014/main" id="{4DECC369-BD28-4D20-AD14-F8F9AB831CE4}"/>
              </a:ext>
            </a:extLst>
          </p:cNvPr>
          <p:cNvPicPr>
            <a:picLocks noChangeAspect="1"/>
          </p:cNvPicPr>
          <p:nvPr/>
        </p:nvPicPr>
        <p:blipFill>
          <a:blip r:embed="rId3"/>
          <a:stretch>
            <a:fillRect/>
          </a:stretch>
        </p:blipFill>
        <p:spPr>
          <a:xfrm>
            <a:off x="1485899" y="3045780"/>
            <a:ext cx="9525000" cy="2676525"/>
          </a:xfrm>
          <a:prstGeom prst="rect">
            <a:avLst/>
          </a:prstGeom>
        </p:spPr>
      </p:pic>
      <p:sp>
        <p:nvSpPr>
          <p:cNvPr id="5" name="Marcador de número de diapositiva 4">
            <a:extLst>
              <a:ext uri="{FF2B5EF4-FFF2-40B4-BE49-F238E27FC236}">
                <a16:creationId xmlns:a16="http://schemas.microsoft.com/office/drawing/2014/main" id="{11D359DA-56E8-46FA-86EF-E13F519F63E8}"/>
              </a:ext>
            </a:extLst>
          </p:cNvPr>
          <p:cNvSpPr>
            <a:spLocks noGrp="1"/>
          </p:cNvSpPr>
          <p:nvPr>
            <p:ph type="sldNum" sz="quarter" idx="12"/>
          </p:nvPr>
        </p:nvSpPr>
        <p:spPr/>
        <p:txBody>
          <a:bodyPr/>
          <a:lstStyle/>
          <a:p>
            <a:fld id="{79B875D9-8CB4-451A-9ABD-BC06B26F62CD}" type="slidenum">
              <a:rPr lang="es-EC" smtClean="0"/>
              <a:t>24</a:t>
            </a:fld>
            <a:endParaRPr lang="es-EC"/>
          </a:p>
        </p:txBody>
      </p:sp>
    </p:spTree>
    <p:extLst>
      <p:ext uri="{BB962C8B-B14F-4D97-AF65-F5344CB8AC3E}">
        <p14:creationId xmlns:p14="http://schemas.microsoft.com/office/powerpoint/2010/main" val="18862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560606"/>
            <a:ext cx="11677650" cy="1009651"/>
          </a:xfrm>
        </p:spPr>
        <p:txBody>
          <a:bodyPr>
            <a:noAutofit/>
          </a:bodyPr>
          <a:lstStyle/>
          <a:p>
            <a:pPr algn="ctr"/>
            <a:r>
              <a:rPr lang="es-EC" sz="4800" b="1" dirty="0">
                <a:ea typeface="+mn-ea"/>
                <a:cs typeface="+mn-cs"/>
              </a:rPr>
              <a:t>Percepción selectiva</a:t>
            </a:r>
            <a:endParaRPr lang="es-EC" sz="5400" b="1" dirty="0">
              <a:ea typeface="+mn-ea"/>
              <a:cs typeface="+mn-cs"/>
            </a:endParaRPr>
          </a:p>
        </p:txBody>
      </p:sp>
      <p:sp>
        <p:nvSpPr>
          <p:cNvPr id="9" name="Rectángulo 8">
            <a:extLst>
              <a:ext uri="{FF2B5EF4-FFF2-40B4-BE49-F238E27FC236}">
                <a16:creationId xmlns:a16="http://schemas.microsoft.com/office/drawing/2014/main" id="{F54460F7-17FA-4129-B9AB-0ED72A4E4B78}"/>
              </a:ext>
            </a:extLst>
          </p:cNvPr>
          <p:cNvSpPr/>
          <p:nvPr/>
        </p:nvSpPr>
        <p:spPr>
          <a:xfrm>
            <a:off x="6600305" y="1686532"/>
            <a:ext cx="4753495" cy="3662541"/>
          </a:xfrm>
          <a:prstGeom prst="rect">
            <a:avLst/>
          </a:prstGeom>
        </p:spPr>
        <p:txBody>
          <a:bodyPr wrap="square">
            <a:spAutoFit/>
          </a:bodyPr>
          <a:lstStyle/>
          <a:p>
            <a:r>
              <a:rPr lang="es-EC" sz="2400" b="1" dirty="0"/>
              <a:t>Exposición selectiva: </a:t>
            </a:r>
            <a:r>
              <a:rPr lang="es-EC" sz="2000" dirty="0"/>
              <a:t>consumidores buscan en forma activa mensajes que encuentren agradables y evitan dolorosos o amenazantes (ejemplo fumadores)</a:t>
            </a:r>
          </a:p>
          <a:p>
            <a:endParaRPr lang="es-EC" sz="2400" b="1" dirty="0"/>
          </a:p>
          <a:p>
            <a:r>
              <a:rPr lang="es-EC" sz="2400" b="1" dirty="0"/>
              <a:t>Atención Selectiva:</a:t>
            </a:r>
          </a:p>
          <a:p>
            <a:r>
              <a:rPr lang="es-EC" sz="2000" dirty="0"/>
              <a:t>Consumidores tienen una mayor conciencia de los estímulos que satisfacen sus deseos. Menos conciencia de los que son irrelevantes para sus hábitos (ejemplo odontólogo)</a:t>
            </a:r>
          </a:p>
        </p:txBody>
      </p:sp>
      <p:pic>
        <p:nvPicPr>
          <p:cNvPr id="6" name="Imagen 5">
            <a:extLst>
              <a:ext uri="{FF2B5EF4-FFF2-40B4-BE49-F238E27FC236}">
                <a16:creationId xmlns:a16="http://schemas.microsoft.com/office/drawing/2014/main" id="{810F07A1-1974-4AB0-ABAA-904DC2674F28}"/>
              </a:ext>
            </a:extLst>
          </p:cNvPr>
          <p:cNvPicPr>
            <a:picLocks noChangeAspect="1"/>
          </p:cNvPicPr>
          <p:nvPr/>
        </p:nvPicPr>
        <p:blipFill rotWithShape="1">
          <a:blip r:embed="rId3"/>
          <a:srcRect l="4181" t="5376" r="4932" b="9292"/>
          <a:stretch/>
        </p:blipFill>
        <p:spPr>
          <a:xfrm>
            <a:off x="792480" y="1577146"/>
            <a:ext cx="5303520" cy="4823873"/>
          </a:xfrm>
          <a:prstGeom prst="rect">
            <a:avLst/>
          </a:prstGeom>
        </p:spPr>
      </p:pic>
      <p:sp>
        <p:nvSpPr>
          <p:cNvPr id="5" name="Marcador de número de diapositiva 4">
            <a:extLst>
              <a:ext uri="{FF2B5EF4-FFF2-40B4-BE49-F238E27FC236}">
                <a16:creationId xmlns:a16="http://schemas.microsoft.com/office/drawing/2014/main" id="{9E298F03-A59E-49F6-A7BB-21B16EC436F1}"/>
              </a:ext>
            </a:extLst>
          </p:cNvPr>
          <p:cNvSpPr>
            <a:spLocks noGrp="1"/>
          </p:cNvSpPr>
          <p:nvPr>
            <p:ph type="sldNum" sz="quarter" idx="12"/>
          </p:nvPr>
        </p:nvSpPr>
        <p:spPr/>
        <p:txBody>
          <a:bodyPr/>
          <a:lstStyle/>
          <a:p>
            <a:fld id="{79B875D9-8CB4-451A-9ABD-BC06B26F62CD}" type="slidenum">
              <a:rPr lang="es-EC" smtClean="0"/>
              <a:t>25</a:t>
            </a:fld>
            <a:endParaRPr lang="es-EC"/>
          </a:p>
        </p:txBody>
      </p:sp>
    </p:spTree>
    <p:extLst>
      <p:ext uri="{BB962C8B-B14F-4D97-AF65-F5344CB8AC3E}">
        <p14:creationId xmlns:p14="http://schemas.microsoft.com/office/powerpoint/2010/main" val="2100335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560606"/>
            <a:ext cx="11677650" cy="1009651"/>
          </a:xfrm>
        </p:spPr>
        <p:txBody>
          <a:bodyPr>
            <a:noAutofit/>
          </a:bodyPr>
          <a:lstStyle/>
          <a:p>
            <a:pPr algn="ctr"/>
            <a:r>
              <a:rPr lang="es-EC" sz="4800" b="1" dirty="0">
                <a:ea typeface="+mn-ea"/>
                <a:cs typeface="+mn-cs"/>
              </a:rPr>
              <a:t>Percepción selectiva</a:t>
            </a:r>
            <a:endParaRPr lang="es-EC" sz="5400" b="1" dirty="0">
              <a:ea typeface="+mn-ea"/>
              <a:cs typeface="+mn-cs"/>
            </a:endParaRPr>
          </a:p>
        </p:txBody>
      </p:sp>
      <p:sp>
        <p:nvSpPr>
          <p:cNvPr id="9" name="Rectángulo 8">
            <a:extLst>
              <a:ext uri="{FF2B5EF4-FFF2-40B4-BE49-F238E27FC236}">
                <a16:creationId xmlns:a16="http://schemas.microsoft.com/office/drawing/2014/main" id="{F54460F7-17FA-4129-B9AB-0ED72A4E4B78}"/>
              </a:ext>
            </a:extLst>
          </p:cNvPr>
          <p:cNvSpPr/>
          <p:nvPr/>
        </p:nvSpPr>
        <p:spPr>
          <a:xfrm>
            <a:off x="6600305" y="1686532"/>
            <a:ext cx="4753495" cy="3662541"/>
          </a:xfrm>
          <a:prstGeom prst="rect">
            <a:avLst/>
          </a:prstGeom>
        </p:spPr>
        <p:txBody>
          <a:bodyPr wrap="square">
            <a:spAutoFit/>
          </a:bodyPr>
          <a:lstStyle/>
          <a:p>
            <a:r>
              <a:rPr lang="es-EC" sz="2400" b="1" dirty="0"/>
              <a:t>Defensa perceptual: </a:t>
            </a:r>
            <a:r>
              <a:rPr lang="es-EC" sz="2000" dirty="0"/>
              <a:t>Inconscientemente los consumidores filtran y dejan por fuera estímulos que es importante no ver. Inclusive pueden distorsionar la </a:t>
            </a:r>
            <a:r>
              <a:rPr lang="es-EC" sz="2000" dirty="0" err="1"/>
              <a:t>info</a:t>
            </a:r>
            <a:r>
              <a:rPr lang="es-EC" sz="2000" dirty="0"/>
              <a:t> a fin de que se acomode a sus creencias </a:t>
            </a:r>
          </a:p>
          <a:p>
            <a:endParaRPr lang="es-EC" sz="2400" b="1" dirty="0"/>
          </a:p>
          <a:p>
            <a:r>
              <a:rPr lang="es-EC" sz="2400" b="1" dirty="0"/>
              <a:t>Bloqueo perceptual: </a:t>
            </a:r>
            <a:r>
              <a:rPr lang="es-EC" sz="2000" dirty="0"/>
              <a:t>los consumidores se protegen a si mismos del bombardeo de estímulos, simplemente ´´desconectándose´´</a:t>
            </a:r>
          </a:p>
        </p:txBody>
      </p:sp>
      <p:pic>
        <p:nvPicPr>
          <p:cNvPr id="6" name="Imagen 5">
            <a:extLst>
              <a:ext uri="{FF2B5EF4-FFF2-40B4-BE49-F238E27FC236}">
                <a16:creationId xmlns:a16="http://schemas.microsoft.com/office/drawing/2014/main" id="{810F07A1-1974-4AB0-ABAA-904DC2674F28}"/>
              </a:ext>
            </a:extLst>
          </p:cNvPr>
          <p:cNvPicPr>
            <a:picLocks noChangeAspect="1"/>
          </p:cNvPicPr>
          <p:nvPr/>
        </p:nvPicPr>
        <p:blipFill rotWithShape="1">
          <a:blip r:embed="rId3"/>
          <a:srcRect l="4181" t="5376" r="4932" b="9292"/>
          <a:stretch/>
        </p:blipFill>
        <p:spPr>
          <a:xfrm>
            <a:off x="792480" y="1577146"/>
            <a:ext cx="5303520" cy="4823873"/>
          </a:xfrm>
          <a:prstGeom prst="rect">
            <a:avLst/>
          </a:prstGeom>
        </p:spPr>
      </p:pic>
      <p:sp>
        <p:nvSpPr>
          <p:cNvPr id="5" name="Marcador de número de diapositiva 4">
            <a:extLst>
              <a:ext uri="{FF2B5EF4-FFF2-40B4-BE49-F238E27FC236}">
                <a16:creationId xmlns:a16="http://schemas.microsoft.com/office/drawing/2014/main" id="{21E23097-E0E0-440C-B14B-3512B8C35F4D}"/>
              </a:ext>
            </a:extLst>
          </p:cNvPr>
          <p:cNvSpPr>
            <a:spLocks noGrp="1"/>
          </p:cNvSpPr>
          <p:nvPr>
            <p:ph type="sldNum" sz="quarter" idx="12"/>
          </p:nvPr>
        </p:nvSpPr>
        <p:spPr/>
        <p:txBody>
          <a:bodyPr/>
          <a:lstStyle/>
          <a:p>
            <a:fld id="{79B875D9-8CB4-451A-9ABD-BC06B26F62CD}" type="slidenum">
              <a:rPr lang="es-EC" smtClean="0"/>
              <a:t>26</a:t>
            </a:fld>
            <a:endParaRPr lang="es-EC"/>
          </a:p>
        </p:txBody>
      </p:sp>
    </p:spTree>
    <p:extLst>
      <p:ext uri="{BB962C8B-B14F-4D97-AF65-F5344CB8AC3E}">
        <p14:creationId xmlns:p14="http://schemas.microsoft.com/office/powerpoint/2010/main" val="266477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FB5785-B00E-4822-A72A-EBD0E372B972}"/>
              </a:ext>
            </a:extLst>
          </p:cNvPr>
          <p:cNvSpPr>
            <a:spLocks noGrp="1"/>
          </p:cNvSpPr>
          <p:nvPr>
            <p:ph type="title"/>
          </p:nvPr>
        </p:nvSpPr>
        <p:spPr/>
        <p:txBody>
          <a:bodyPr/>
          <a:lstStyle/>
          <a:p>
            <a:r>
              <a:rPr lang="es-EC" dirty="0"/>
              <a:t>Para entenderlo mejor….</a:t>
            </a:r>
          </a:p>
        </p:txBody>
      </p:sp>
      <p:pic>
        <p:nvPicPr>
          <p:cNvPr id="4" name="Elementos multimedia en línea 3" title="ￂ﾿Quￃﾩ es la percepciￃﾳn?">
            <a:hlinkClick r:id="" action="ppaction://media"/>
            <a:extLst>
              <a:ext uri="{FF2B5EF4-FFF2-40B4-BE49-F238E27FC236}">
                <a16:creationId xmlns:a16="http://schemas.microsoft.com/office/drawing/2014/main" id="{53801E30-6976-4FA2-8949-D2AA1AD94F99}"/>
              </a:ext>
            </a:extLst>
          </p:cNvPr>
          <p:cNvPicPr>
            <a:picLocks noGrp="1" noRot="1" noChangeAspect="1"/>
          </p:cNvPicPr>
          <p:nvPr>
            <p:ph idx="1"/>
            <a:videoFile r:link="rId1"/>
          </p:nvPr>
        </p:nvPicPr>
        <p:blipFill>
          <a:blip r:embed="rId3"/>
          <a:stretch>
            <a:fillRect/>
          </a:stretch>
        </p:blipFill>
        <p:spPr>
          <a:xfrm>
            <a:off x="2228850" y="1825625"/>
            <a:ext cx="7735888" cy="4351338"/>
          </a:xfrm>
          <a:prstGeom prst="rect">
            <a:avLst/>
          </a:prstGeom>
        </p:spPr>
      </p:pic>
      <p:sp>
        <p:nvSpPr>
          <p:cNvPr id="6" name="Marcador de número de diapositiva 5">
            <a:extLst>
              <a:ext uri="{FF2B5EF4-FFF2-40B4-BE49-F238E27FC236}">
                <a16:creationId xmlns:a16="http://schemas.microsoft.com/office/drawing/2014/main" id="{A28D8BC8-49A9-4B3F-B941-40835E68E02B}"/>
              </a:ext>
            </a:extLst>
          </p:cNvPr>
          <p:cNvSpPr>
            <a:spLocks noGrp="1"/>
          </p:cNvSpPr>
          <p:nvPr>
            <p:ph type="sldNum" sz="quarter" idx="12"/>
          </p:nvPr>
        </p:nvSpPr>
        <p:spPr/>
        <p:txBody>
          <a:bodyPr/>
          <a:lstStyle/>
          <a:p>
            <a:fld id="{79B875D9-8CB4-451A-9ABD-BC06B26F62CD}" type="slidenum">
              <a:rPr lang="es-EC" smtClean="0"/>
              <a:t>27</a:t>
            </a:fld>
            <a:endParaRPr lang="es-EC"/>
          </a:p>
        </p:txBody>
      </p:sp>
    </p:spTree>
    <p:extLst>
      <p:ext uri="{BB962C8B-B14F-4D97-AF65-F5344CB8AC3E}">
        <p14:creationId xmlns:p14="http://schemas.microsoft.com/office/powerpoint/2010/main" val="27987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B61B35-01D1-403D-BB36-D2B3C85EA6AF}"/>
              </a:ext>
            </a:extLst>
          </p:cNvPr>
          <p:cNvSpPr>
            <a:spLocks noGrp="1"/>
          </p:cNvSpPr>
          <p:nvPr>
            <p:ph idx="1"/>
          </p:nvPr>
        </p:nvSpPr>
        <p:spPr>
          <a:xfrm>
            <a:off x="838200" y="1441306"/>
            <a:ext cx="10515600" cy="4351338"/>
          </a:xfrm>
        </p:spPr>
        <p:txBody>
          <a:bodyPr/>
          <a:lstStyle/>
          <a:p>
            <a:pPr marL="0" indent="0" algn="ctr">
              <a:buNone/>
            </a:pPr>
            <a:r>
              <a:rPr lang="es-EC" dirty="0"/>
              <a:t>Estos principios nos ayudan a encontrar factores comunes en los algoritmos de compra de los consumidores. Las generaciones</a:t>
            </a:r>
          </a:p>
        </p:txBody>
      </p:sp>
      <p:sp>
        <p:nvSpPr>
          <p:cNvPr id="4" name="Título 1">
            <a:extLst>
              <a:ext uri="{FF2B5EF4-FFF2-40B4-BE49-F238E27FC236}">
                <a16:creationId xmlns:a16="http://schemas.microsoft.com/office/drawing/2014/main" id="{F811C9F4-A26B-4C3E-9516-7B42182CAC5E}"/>
              </a:ext>
            </a:extLst>
          </p:cNvPr>
          <p:cNvSpPr>
            <a:spLocks noGrp="1"/>
          </p:cNvSpPr>
          <p:nvPr>
            <p:ph type="title"/>
          </p:nvPr>
        </p:nvSpPr>
        <p:spPr>
          <a:xfrm>
            <a:off x="838200" y="365125"/>
            <a:ext cx="10515600" cy="1325563"/>
          </a:xfrm>
        </p:spPr>
        <p:txBody>
          <a:bodyPr>
            <a:noAutofit/>
          </a:bodyPr>
          <a:lstStyle/>
          <a:p>
            <a:pPr algn="ctr"/>
            <a:r>
              <a:rPr lang="es-EC" sz="4800" b="1" dirty="0">
                <a:ea typeface="+mn-ea"/>
                <a:cs typeface="+mn-cs"/>
              </a:rPr>
              <a:t>¿Cómo compran los consumidores?</a:t>
            </a:r>
            <a:endParaRPr lang="es-EC" sz="5400" b="1" dirty="0">
              <a:ea typeface="+mn-ea"/>
              <a:cs typeface="+mn-cs"/>
            </a:endParaRPr>
          </a:p>
        </p:txBody>
      </p:sp>
      <p:pic>
        <p:nvPicPr>
          <p:cNvPr id="5" name="Elementos multimedia en línea 3" title="New 2020s Generation Might Beat Us All">
            <a:hlinkClick r:id="" action="ppaction://media"/>
            <a:extLst>
              <a:ext uri="{FF2B5EF4-FFF2-40B4-BE49-F238E27FC236}">
                <a16:creationId xmlns:a16="http://schemas.microsoft.com/office/drawing/2014/main" id="{E6436E3D-6B22-4C8C-AEB6-7FD3ABAF15D0}"/>
              </a:ext>
            </a:extLst>
          </p:cNvPr>
          <p:cNvPicPr>
            <a:picLocks noRot="1" noChangeAspect="1"/>
          </p:cNvPicPr>
          <p:nvPr>
            <a:videoFile r:link="rId1"/>
          </p:nvPr>
        </p:nvPicPr>
        <p:blipFill>
          <a:blip r:embed="rId4"/>
          <a:stretch>
            <a:fillRect/>
          </a:stretch>
        </p:blipFill>
        <p:spPr>
          <a:xfrm>
            <a:off x="2228056" y="2293361"/>
            <a:ext cx="7735888" cy="4351338"/>
          </a:xfrm>
          <a:prstGeom prst="rect">
            <a:avLst/>
          </a:prstGeom>
        </p:spPr>
      </p:pic>
      <p:sp>
        <p:nvSpPr>
          <p:cNvPr id="7" name="Marcador de número de diapositiva 6">
            <a:extLst>
              <a:ext uri="{FF2B5EF4-FFF2-40B4-BE49-F238E27FC236}">
                <a16:creationId xmlns:a16="http://schemas.microsoft.com/office/drawing/2014/main" id="{2945067F-2440-4510-9172-8CE359DB9F98}"/>
              </a:ext>
            </a:extLst>
          </p:cNvPr>
          <p:cNvSpPr>
            <a:spLocks noGrp="1"/>
          </p:cNvSpPr>
          <p:nvPr>
            <p:ph type="sldNum" sz="quarter" idx="12"/>
          </p:nvPr>
        </p:nvSpPr>
        <p:spPr/>
        <p:txBody>
          <a:bodyPr/>
          <a:lstStyle/>
          <a:p>
            <a:fld id="{79B875D9-8CB4-451A-9ABD-BC06B26F62CD}" type="slidenum">
              <a:rPr lang="es-EC" smtClean="0"/>
              <a:t>28</a:t>
            </a:fld>
            <a:endParaRPr lang="es-EC"/>
          </a:p>
        </p:txBody>
      </p:sp>
    </p:spTree>
    <p:extLst>
      <p:ext uri="{BB962C8B-B14F-4D97-AF65-F5344CB8AC3E}">
        <p14:creationId xmlns:p14="http://schemas.microsoft.com/office/powerpoint/2010/main" val="6575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5F356-7AB4-4648-8A94-6EC0EEB08713}"/>
              </a:ext>
            </a:extLst>
          </p:cNvPr>
          <p:cNvSpPr>
            <a:spLocks noGrp="1"/>
          </p:cNvSpPr>
          <p:nvPr>
            <p:ph type="title"/>
          </p:nvPr>
        </p:nvSpPr>
        <p:spPr/>
        <p:txBody>
          <a:bodyPr/>
          <a:lstStyle/>
          <a:p>
            <a:pPr algn="ctr"/>
            <a:r>
              <a:rPr lang="es-EC" b="1" dirty="0"/>
              <a:t>¿Cómo conectar con mi consumidor?</a:t>
            </a:r>
          </a:p>
        </p:txBody>
      </p:sp>
      <p:sp>
        <p:nvSpPr>
          <p:cNvPr id="4" name="CuadroTexto 3">
            <a:extLst>
              <a:ext uri="{FF2B5EF4-FFF2-40B4-BE49-F238E27FC236}">
                <a16:creationId xmlns:a16="http://schemas.microsoft.com/office/drawing/2014/main" id="{7FA6027E-F5FF-4780-8DFF-D846B6E0D4E9}"/>
              </a:ext>
            </a:extLst>
          </p:cNvPr>
          <p:cNvSpPr txBox="1"/>
          <p:nvPr/>
        </p:nvSpPr>
        <p:spPr>
          <a:xfrm>
            <a:off x="518840" y="2526981"/>
            <a:ext cx="3881886" cy="2923877"/>
          </a:xfrm>
          <a:prstGeom prst="rect">
            <a:avLst/>
          </a:prstGeom>
          <a:noFill/>
        </p:spPr>
        <p:txBody>
          <a:bodyPr wrap="square" rtlCol="0">
            <a:spAutoFit/>
          </a:bodyPr>
          <a:lstStyle/>
          <a:p>
            <a:r>
              <a:rPr lang="es-EC" sz="8800" b="1" dirty="0">
                <a:solidFill>
                  <a:schemeClr val="accent2"/>
                </a:solidFill>
              </a:rPr>
              <a:t>1</a:t>
            </a:r>
          </a:p>
          <a:p>
            <a:r>
              <a:rPr lang="es-EC" sz="3200" dirty="0">
                <a:solidFill>
                  <a:schemeClr val="accent2"/>
                </a:solidFill>
              </a:rPr>
              <a:t>Conociendo las necesidades reales emocionales</a:t>
            </a:r>
          </a:p>
        </p:txBody>
      </p:sp>
      <p:sp>
        <p:nvSpPr>
          <p:cNvPr id="5" name="CuadroTexto 4">
            <a:extLst>
              <a:ext uri="{FF2B5EF4-FFF2-40B4-BE49-F238E27FC236}">
                <a16:creationId xmlns:a16="http://schemas.microsoft.com/office/drawing/2014/main" id="{97C60365-5100-48DA-8488-2D2409F4E9C3}"/>
              </a:ext>
            </a:extLst>
          </p:cNvPr>
          <p:cNvSpPr txBox="1"/>
          <p:nvPr/>
        </p:nvSpPr>
        <p:spPr>
          <a:xfrm>
            <a:off x="4400726" y="2456323"/>
            <a:ext cx="3652239" cy="3785652"/>
          </a:xfrm>
          <a:prstGeom prst="rect">
            <a:avLst/>
          </a:prstGeom>
          <a:noFill/>
        </p:spPr>
        <p:txBody>
          <a:bodyPr wrap="square" rtlCol="0">
            <a:spAutoFit/>
          </a:bodyPr>
          <a:lstStyle/>
          <a:p>
            <a:r>
              <a:rPr lang="es-EC" sz="8800" b="1" dirty="0">
                <a:solidFill>
                  <a:srgbClr val="FFC000"/>
                </a:solidFill>
              </a:rPr>
              <a:t>2</a:t>
            </a:r>
          </a:p>
          <a:p>
            <a:r>
              <a:rPr lang="es-EC" sz="3200" dirty="0">
                <a:solidFill>
                  <a:schemeClr val="accent4"/>
                </a:solidFill>
              </a:rPr>
              <a:t>Ofrecer una narrativa especifica </a:t>
            </a:r>
          </a:p>
          <a:p>
            <a:endParaRPr lang="es-EC" sz="8800" b="1" dirty="0">
              <a:solidFill>
                <a:srgbClr val="FFC000"/>
              </a:solidFill>
            </a:endParaRPr>
          </a:p>
        </p:txBody>
      </p:sp>
      <p:sp>
        <p:nvSpPr>
          <p:cNvPr id="7" name="CuadroTexto 6">
            <a:extLst>
              <a:ext uri="{FF2B5EF4-FFF2-40B4-BE49-F238E27FC236}">
                <a16:creationId xmlns:a16="http://schemas.microsoft.com/office/drawing/2014/main" id="{9BF36C1D-4080-45BC-8290-E0A659CF2245}"/>
              </a:ext>
            </a:extLst>
          </p:cNvPr>
          <p:cNvSpPr txBox="1"/>
          <p:nvPr/>
        </p:nvSpPr>
        <p:spPr>
          <a:xfrm>
            <a:off x="8368877" y="2456323"/>
            <a:ext cx="3652239" cy="4278094"/>
          </a:xfrm>
          <a:prstGeom prst="rect">
            <a:avLst/>
          </a:prstGeom>
          <a:noFill/>
        </p:spPr>
        <p:txBody>
          <a:bodyPr wrap="square" rtlCol="0">
            <a:spAutoFit/>
          </a:bodyPr>
          <a:lstStyle/>
          <a:p>
            <a:r>
              <a:rPr lang="es-EC" sz="8800" b="1" dirty="0">
                <a:solidFill>
                  <a:srgbClr val="FF0000"/>
                </a:solidFill>
              </a:rPr>
              <a:t>3</a:t>
            </a:r>
          </a:p>
          <a:p>
            <a:r>
              <a:rPr lang="es-EC" sz="3200" dirty="0">
                <a:solidFill>
                  <a:srgbClr val="FF0000"/>
                </a:solidFill>
              </a:rPr>
              <a:t>Transportarlos a una experiencia con sentido</a:t>
            </a:r>
          </a:p>
          <a:p>
            <a:endParaRPr lang="es-EC" sz="8800" b="1" dirty="0">
              <a:solidFill>
                <a:srgbClr val="FFC000"/>
              </a:solidFill>
            </a:endParaRPr>
          </a:p>
        </p:txBody>
      </p:sp>
      <p:cxnSp>
        <p:nvCxnSpPr>
          <p:cNvPr id="9" name="Conector recto de flecha 8">
            <a:extLst>
              <a:ext uri="{FF2B5EF4-FFF2-40B4-BE49-F238E27FC236}">
                <a16:creationId xmlns:a16="http://schemas.microsoft.com/office/drawing/2014/main" id="{1A4EE9C8-8E4B-4E85-9C4D-78369A06EBF4}"/>
              </a:ext>
            </a:extLst>
          </p:cNvPr>
          <p:cNvCxnSpPr/>
          <p:nvPr/>
        </p:nvCxnSpPr>
        <p:spPr>
          <a:xfrm>
            <a:off x="838200" y="5848709"/>
            <a:ext cx="10703943" cy="0"/>
          </a:xfrm>
          <a:prstGeom prst="straightConnector1">
            <a:avLst/>
          </a:prstGeom>
          <a:ln w="57150">
            <a:prstDash val="lgDash"/>
            <a:tailEnd type="triangle"/>
          </a:ln>
        </p:spPr>
        <p:style>
          <a:lnRef idx="1">
            <a:schemeClr val="dk1"/>
          </a:lnRef>
          <a:fillRef idx="0">
            <a:schemeClr val="dk1"/>
          </a:fillRef>
          <a:effectRef idx="0">
            <a:schemeClr val="dk1"/>
          </a:effectRef>
          <a:fontRef idx="minor">
            <a:schemeClr val="tx1"/>
          </a:fontRef>
        </p:style>
      </p:cxnSp>
      <p:sp>
        <p:nvSpPr>
          <p:cNvPr id="8" name="Marcador de número de diapositiva 7">
            <a:extLst>
              <a:ext uri="{FF2B5EF4-FFF2-40B4-BE49-F238E27FC236}">
                <a16:creationId xmlns:a16="http://schemas.microsoft.com/office/drawing/2014/main" id="{9034434A-251B-4B0D-9F5B-E65D7BBA9016}"/>
              </a:ext>
            </a:extLst>
          </p:cNvPr>
          <p:cNvSpPr>
            <a:spLocks noGrp="1"/>
          </p:cNvSpPr>
          <p:nvPr>
            <p:ph type="sldNum" sz="quarter" idx="12"/>
          </p:nvPr>
        </p:nvSpPr>
        <p:spPr/>
        <p:txBody>
          <a:bodyPr/>
          <a:lstStyle/>
          <a:p>
            <a:fld id="{79B875D9-8CB4-451A-9ABD-BC06B26F62CD}" type="slidenum">
              <a:rPr lang="es-EC" smtClean="0"/>
              <a:t>29</a:t>
            </a:fld>
            <a:endParaRPr lang="es-EC"/>
          </a:p>
        </p:txBody>
      </p:sp>
    </p:spTree>
    <p:extLst>
      <p:ext uri="{BB962C8B-B14F-4D97-AF65-F5344CB8AC3E}">
        <p14:creationId xmlns:p14="http://schemas.microsoft.com/office/powerpoint/2010/main" val="375530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0673B4C-4DB5-42DB-8BCB-A8602293EC42}"/>
              </a:ext>
            </a:extLst>
          </p:cNvPr>
          <p:cNvPicPr>
            <a:picLocks noChangeAspect="1"/>
          </p:cNvPicPr>
          <p:nvPr/>
        </p:nvPicPr>
        <p:blipFill>
          <a:blip r:embed="rId2"/>
          <a:stretch>
            <a:fillRect/>
          </a:stretch>
        </p:blipFill>
        <p:spPr>
          <a:xfrm>
            <a:off x="182367" y="572776"/>
            <a:ext cx="11827265" cy="5712447"/>
          </a:xfrm>
          <a:prstGeom prst="rect">
            <a:avLst/>
          </a:prstGeom>
        </p:spPr>
      </p:pic>
      <p:sp>
        <p:nvSpPr>
          <p:cNvPr id="3" name="Marcador de número de diapositiva 2">
            <a:extLst>
              <a:ext uri="{FF2B5EF4-FFF2-40B4-BE49-F238E27FC236}">
                <a16:creationId xmlns:a16="http://schemas.microsoft.com/office/drawing/2014/main" id="{5A90C9F8-31E1-48E7-9D44-36F799321F6A}"/>
              </a:ext>
            </a:extLst>
          </p:cNvPr>
          <p:cNvSpPr>
            <a:spLocks noGrp="1"/>
          </p:cNvSpPr>
          <p:nvPr>
            <p:ph type="sldNum" sz="quarter" idx="12"/>
          </p:nvPr>
        </p:nvSpPr>
        <p:spPr/>
        <p:txBody>
          <a:bodyPr/>
          <a:lstStyle/>
          <a:p>
            <a:fld id="{79B875D9-8CB4-451A-9ABD-BC06B26F62CD}" type="slidenum">
              <a:rPr lang="es-EC" smtClean="0"/>
              <a:t>3</a:t>
            </a:fld>
            <a:endParaRPr lang="es-EC"/>
          </a:p>
        </p:txBody>
      </p:sp>
    </p:spTree>
    <p:extLst>
      <p:ext uri="{BB962C8B-B14F-4D97-AF65-F5344CB8AC3E}">
        <p14:creationId xmlns:p14="http://schemas.microsoft.com/office/powerpoint/2010/main" val="167511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AD1B2-A5A0-4A8D-9840-B095837AFDC0}"/>
              </a:ext>
            </a:extLst>
          </p:cNvPr>
          <p:cNvSpPr>
            <a:spLocks noGrp="1"/>
          </p:cNvSpPr>
          <p:nvPr>
            <p:ph type="title"/>
          </p:nvPr>
        </p:nvSpPr>
        <p:spPr/>
        <p:txBody>
          <a:bodyPr/>
          <a:lstStyle/>
          <a:p>
            <a:pPr algn="ctr"/>
            <a:r>
              <a:rPr lang="es-EC" b="1" dirty="0"/>
              <a:t>Experiencia de marca</a:t>
            </a:r>
          </a:p>
        </p:txBody>
      </p:sp>
      <p:sp>
        <p:nvSpPr>
          <p:cNvPr id="3" name="Marcador de contenido 2">
            <a:extLst>
              <a:ext uri="{FF2B5EF4-FFF2-40B4-BE49-F238E27FC236}">
                <a16:creationId xmlns:a16="http://schemas.microsoft.com/office/drawing/2014/main" id="{AB62213B-87D0-43C3-825F-D630623922AB}"/>
              </a:ext>
            </a:extLst>
          </p:cNvPr>
          <p:cNvSpPr>
            <a:spLocks noGrp="1"/>
          </p:cNvSpPr>
          <p:nvPr>
            <p:ph idx="1"/>
          </p:nvPr>
        </p:nvSpPr>
        <p:spPr>
          <a:xfrm>
            <a:off x="2507674" y="1875502"/>
            <a:ext cx="7933112" cy="4351338"/>
          </a:xfrm>
        </p:spPr>
        <p:txBody>
          <a:bodyPr/>
          <a:lstStyle/>
          <a:p>
            <a:pPr marL="0" indent="0">
              <a:buNone/>
            </a:pPr>
            <a:r>
              <a:rPr lang="es-EC" dirty="0"/>
              <a:t>Cuando la marca te toca de una manera emocional</a:t>
            </a:r>
          </a:p>
          <a:p>
            <a:pPr marL="0" indent="0">
              <a:buNone/>
            </a:pPr>
            <a:endParaRPr lang="es-EC" dirty="0"/>
          </a:p>
          <a:p>
            <a:pPr marL="0" indent="0">
              <a:buNone/>
            </a:pPr>
            <a:endParaRPr lang="es-EC" dirty="0"/>
          </a:p>
          <a:p>
            <a:pPr marL="0" indent="0">
              <a:buNone/>
            </a:pPr>
            <a:r>
              <a:rPr lang="es-EC" dirty="0"/>
              <a:t>Cuando la marca no solo juega un papel funcional, también un papel emocional en la vida</a:t>
            </a:r>
          </a:p>
          <a:p>
            <a:pPr marL="0" indent="0">
              <a:buNone/>
            </a:pPr>
            <a:endParaRPr lang="es-EC" dirty="0"/>
          </a:p>
          <a:p>
            <a:pPr marL="0" indent="0">
              <a:buNone/>
            </a:pPr>
            <a:endParaRPr lang="es-EC" dirty="0"/>
          </a:p>
          <a:p>
            <a:pPr marL="0" indent="0">
              <a:buNone/>
            </a:pPr>
            <a:r>
              <a:rPr lang="es-EC" dirty="0"/>
              <a:t>Cuando la marca me ayuda a ser una mejor versión de mi mismo</a:t>
            </a:r>
          </a:p>
        </p:txBody>
      </p:sp>
      <p:pic>
        <p:nvPicPr>
          <p:cNvPr id="5" name="Imagen 4">
            <a:extLst>
              <a:ext uri="{FF2B5EF4-FFF2-40B4-BE49-F238E27FC236}">
                <a16:creationId xmlns:a16="http://schemas.microsoft.com/office/drawing/2014/main" id="{D1948CDB-B869-450B-AA11-1EFC4A1412B4}"/>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5715" y="3054154"/>
            <a:ext cx="1187511" cy="1187511"/>
          </a:xfrm>
          <a:prstGeom prst="rect">
            <a:avLst/>
          </a:prstGeom>
        </p:spPr>
      </p:pic>
      <p:pic>
        <p:nvPicPr>
          <p:cNvPr id="7" name="Imagen 6">
            <a:extLst>
              <a:ext uri="{FF2B5EF4-FFF2-40B4-BE49-F238E27FC236}">
                <a16:creationId xmlns:a16="http://schemas.microsoft.com/office/drawing/2014/main" id="{D09E8457-2236-46F3-AFE9-4444EF8794A9}"/>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5716" y="1281746"/>
            <a:ext cx="1187511" cy="1187511"/>
          </a:xfrm>
          <a:prstGeom prst="rect">
            <a:avLst/>
          </a:prstGeom>
        </p:spPr>
      </p:pic>
      <p:pic>
        <p:nvPicPr>
          <p:cNvPr id="9" name="Imagen 8">
            <a:extLst>
              <a:ext uri="{FF2B5EF4-FFF2-40B4-BE49-F238E27FC236}">
                <a16:creationId xmlns:a16="http://schemas.microsoft.com/office/drawing/2014/main" id="{0DC58427-948E-4B45-9291-8888E11B84B2}"/>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75714" y="5267910"/>
            <a:ext cx="1187511" cy="882695"/>
          </a:xfrm>
          <a:prstGeom prst="rect">
            <a:avLst/>
          </a:prstGeom>
        </p:spPr>
      </p:pic>
      <p:grpSp>
        <p:nvGrpSpPr>
          <p:cNvPr id="13" name="Grupo 12">
            <a:extLst>
              <a:ext uri="{FF2B5EF4-FFF2-40B4-BE49-F238E27FC236}">
                <a16:creationId xmlns:a16="http://schemas.microsoft.com/office/drawing/2014/main" id="{101316A6-3651-4178-BC18-13C42FB58885}"/>
              </a:ext>
            </a:extLst>
          </p:cNvPr>
          <p:cNvGrpSpPr/>
          <p:nvPr/>
        </p:nvGrpSpPr>
        <p:grpSpPr>
          <a:xfrm>
            <a:off x="4019085" y="1428105"/>
            <a:ext cx="4153829" cy="5246132"/>
            <a:chOff x="4019085" y="1428105"/>
            <a:chExt cx="4153829" cy="5246132"/>
          </a:xfrm>
        </p:grpSpPr>
        <p:pic>
          <p:nvPicPr>
            <p:cNvPr id="2050" name="Picture 2" descr="20 Red Empty Stamp Vector (PNG Transparent, SVG) | OnlyGFX.com">
              <a:extLst>
                <a:ext uri="{FF2B5EF4-FFF2-40B4-BE49-F238E27FC236}">
                  <a16:creationId xmlns:a16="http://schemas.microsoft.com/office/drawing/2014/main" id="{3F7D7694-76E0-4E15-AA32-4EBF8892C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37386">
              <a:off x="3472934" y="1974256"/>
              <a:ext cx="5246132" cy="41538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1DF3BE09-2272-47D0-B58A-A8DD7793E189}"/>
                </a:ext>
              </a:extLst>
            </p:cNvPr>
            <p:cNvSpPr/>
            <p:nvPr/>
          </p:nvSpPr>
          <p:spPr>
            <a:xfrm rot="18852183">
              <a:off x="3596274" y="3317598"/>
              <a:ext cx="4999452" cy="146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dirty="0">
                  <a:solidFill>
                    <a:schemeClr val="tx1"/>
                  </a:solidFill>
                </a:rPr>
                <a:t>EMOTIONAL EQUITY</a:t>
              </a:r>
            </a:p>
          </p:txBody>
        </p:sp>
      </p:grpSp>
      <p:sp>
        <p:nvSpPr>
          <p:cNvPr id="8" name="Marcador de número de diapositiva 7">
            <a:extLst>
              <a:ext uri="{FF2B5EF4-FFF2-40B4-BE49-F238E27FC236}">
                <a16:creationId xmlns:a16="http://schemas.microsoft.com/office/drawing/2014/main" id="{9DF3A866-A5BB-4B3C-956E-C575C0C37034}"/>
              </a:ext>
            </a:extLst>
          </p:cNvPr>
          <p:cNvSpPr>
            <a:spLocks noGrp="1"/>
          </p:cNvSpPr>
          <p:nvPr>
            <p:ph type="sldNum" sz="quarter" idx="12"/>
          </p:nvPr>
        </p:nvSpPr>
        <p:spPr/>
        <p:txBody>
          <a:bodyPr/>
          <a:lstStyle/>
          <a:p>
            <a:fld id="{79B875D9-8CB4-451A-9ABD-BC06B26F62CD}" type="slidenum">
              <a:rPr lang="es-EC" smtClean="0"/>
              <a:t>30</a:t>
            </a:fld>
            <a:endParaRPr lang="es-EC"/>
          </a:p>
        </p:txBody>
      </p:sp>
    </p:spTree>
    <p:extLst>
      <p:ext uri="{BB962C8B-B14F-4D97-AF65-F5344CB8AC3E}">
        <p14:creationId xmlns:p14="http://schemas.microsoft.com/office/powerpoint/2010/main" val="408856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33415B-9A83-4F1D-87F0-D8F2610A0378}"/>
              </a:ext>
            </a:extLst>
          </p:cNvPr>
          <p:cNvPicPr>
            <a:picLocks noChangeAspect="1"/>
          </p:cNvPicPr>
          <p:nvPr/>
        </p:nvPicPr>
        <p:blipFill rotWithShape="1">
          <a:blip r:embed="rId2"/>
          <a:srcRect l="3067" t="4613" r="6023" b="24918"/>
          <a:stretch/>
        </p:blipFill>
        <p:spPr>
          <a:xfrm>
            <a:off x="4039935" y="815712"/>
            <a:ext cx="4112130" cy="56666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Fin de semana sin IVA Coolmod 2012 | Página 3 | El Chapuzas Informático">
            <a:extLst>
              <a:ext uri="{FF2B5EF4-FFF2-40B4-BE49-F238E27FC236}">
                <a16:creationId xmlns:a16="http://schemas.microsoft.com/office/drawing/2014/main" id="{15450EE9-8D39-44A3-8797-7D4669ACF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447" y="-105537"/>
            <a:ext cx="1611989" cy="214931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D3E24B4-FD7F-4B93-B3D2-69EAF9ECB24B}"/>
              </a:ext>
            </a:extLst>
          </p:cNvPr>
          <p:cNvSpPr txBox="1"/>
          <p:nvPr/>
        </p:nvSpPr>
        <p:spPr>
          <a:xfrm>
            <a:off x="425088" y="1347655"/>
            <a:ext cx="1951560" cy="461665"/>
          </a:xfrm>
          <a:prstGeom prst="rect">
            <a:avLst/>
          </a:prstGeom>
          <a:noFill/>
        </p:spPr>
        <p:txBody>
          <a:bodyPr wrap="none" rtlCol="0">
            <a:spAutoFit/>
          </a:bodyPr>
          <a:lstStyle/>
          <a:p>
            <a:r>
              <a:rPr lang="es-EC" sz="2400" b="1" dirty="0"/>
              <a:t>IMPRESIONES</a:t>
            </a:r>
          </a:p>
        </p:txBody>
      </p:sp>
      <p:sp>
        <p:nvSpPr>
          <p:cNvPr id="7" name="CuadroTexto 6">
            <a:extLst>
              <a:ext uri="{FF2B5EF4-FFF2-40B4-BE49-F238E27FC236}">
                <a16:creationId xmlns:a16="http://schemas.microsoft.com/office/drawing/2014/main" id="{F6A424D9-5048-4797-A592-5C303B857C67}"/>
              </a:ext>
            </a:extLst>
          </p:cNvPr>
          <p:cNvSpPr txBox="1"/>
          <p:nvPr/>
        </p:nvSpPr>
        <p:spPr>
          <a:xfrm>
            <a:off x="1325815" y="4151437"/>
            <a:ext cx="2101666" cy="461665"/>
          </a:xfrm>
          <a:prstGeom prst="rect">
            <a:avLst/>
          </a:prstGeom>
          <a:noFill/>
        </p:spPr>
        <p:txBody>
          <a:bodyPr wrap="none" rtlCol="0">
            <a:spAutoFit/>
          </a:bodyPr>
          <a:lstStyle/>
          <a:p>
            <a:r>
              <a:rPr lang="es-EC" sz="2400" b="1" dirty="0"/>
              <a:t>ASOCIACIONES</a:t>
            </a:r>
          </a:p>
        </p:txBody>
      </p:sp>
      <p:sp>
        <p:nvSpPr>
          <p:cNvPr id="8" name="CuadroTexto 7">
            <a:extLst>
              <a:ext uri="{FF2B5EF4-FFF2-40B4-BE49-F238E27FC236}">
                <a16:creationId xmlns:a16="http://schemas.microsoft.com/office/drawing/2014/main" id="{6450D217-BBE7-47D3-81DE-7EBBCAF8DBFE}"/>
              </a:ext>
            </a:extLst>
          </p:cNvPr>
          <p:cNvSpPr txBox="1"/>
          <p:nvPr/>
        </p:nvSpPr>
        <p:spPr>
          <a:xfrm>
            <a:off x="8764519" y="2043781"/>
            <a:ext cx="3011978" cy="461665"/>
          </a:xfrm>
          <a:prstGeom prst="rect">
            <a:avLst/>
          </a:prstGeom>
          <a:noFill/>
        </p:spPr>
        <p:txBody>
          <a:bodyPr wrap="none" rtlCol="0">
            <a:spAutoFit/>
          </a:bodyPr>
          <a:lstStyle/>
          <a:p>
            <a:r>
              <a:rPr lang="es-EC" sz="2400" b="1" dirty="0"/>
              <a:t>NARRATIVA/HISTORIA</a:t>
            </a:r>
          </a:p>
        </p:txBody>
      </p:sp>
      <p:sp>
        <p:nvSpPr>
          <p:cNvPr id="9" name="Marcador de número de diapositiva 8">
            <a:extLst>
              <a:ext uri="{FF2B5EF4-FFF2-40B4-BE49-F238E27FC236}">
                <a16:creationId xmlns:a16="http://schemas.microsoft.com/office/drawing/2014/main" id="{6B2C1C96-CE01-42FC-985F-FE18B9016F44}"/>
              </a:ext>
            </a:extLst>
          </p:cNvPr>
          <p:cNvSpPr>
            <a:spLocks noGrp="1"/>
          </p:cNvSpPr>
          <p:nvPr>
            <p:ph type="sldNum" sz="quarter" idx="12"/>
          </p:nvPr>
        </p:nvSpPr>
        <p:spPr/>
        <p:txBody>
          <a:bodyPr/>
          <a:lstStyle/>
          <a:p>
            <a:fld id="{79B875D9-8CB4-451A-9ABD-BC06B26F62CD}" type="slidenum">
              <a:rPr lang="es-EC" smtClean="0"/>
              <a:t>31</a:t>
            </a:fld>
            <a:endParaRPr lang="es-EC"/>
          </a:p>
        </p:txBody>
      </p:sp>
    </p:spTree>
    <p:extLst>
      <p:ext uri="{BB962C8B-B14F-4D97-AF65-F5344CB8AC3E}">
        <p14:creationId xmlns:p14="http://schemas.microsoft.com/office/powerpoint/2010/main" val="4728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6F6E6-5C17-4499-BD35-1475784AD2CC}"/>
              </a:ext>
            </a:extLst>
          </p:cNvPr>
          <p:cNvSpPr>
            <a:spLocks noGrp="1"/>
          </p:cNvSpPr>
          <p:nvPr>
            <p:ph type="title"/>
          </p:nvPr>
        </p:nvSpPr>
        <p:spPr/>
        <p:txBody>
          <a:bodyPr/>
          <a:lstStyle/>
          <a:p>
            <a:r>
              <a:rPr lang="es-EC" dirty="0"/>
              <a:t>Entonces, ¿qué tiene que hacer una marca?</a:t>
            </a:r>
          </a:p>
        </p:txBody>
      </p:sp>
      <p:sp>
        <p:nvSpPr>
          <p:cNvPr id="6" name="CuadroTexto 5">
            <a:extLst>
              <a:ext uri="{FF2B5EF4-FFF2-40B4-BE49-F238E27FC236}">
                <a16:creationId xmlns:a16="http://schemas.microsoft.com/office/drawing/2014/main" id="{7E156DD5-AA12-4A39-A7E2-9E07B6E2E8B6}"/>
              </a:ext>
            </a:extLst>
          </p:cNvPr>
          <p:cNvSpPr txBox="1"/>
          <p:nvPr/>
        </p:nvSpPr>
        <p:spPr>
          <a:xfrm>
            <a:off x="518840" y="2526981"/>
            <a:ext cx="3881886" cy="2431435"/>
          </a:xfrm>
          <a:prstGeom prst="rect">
            <a:avLst/>
          </a:prstGeom>
          <a:noFill/>
        </p:spPr>
        <p:txBody>
          <a:bodyPr wrap="square" rtlCol="0">
            <a:spAutoFit/>
          </a:bodyPr>
          <a:lstStyle/>
          <a:p>
            <a:r>
              <a:rPr lang="es-EC" sz="8800" b="1" dirty="0">
                <a:solidFill>
                  <a:schemeClr val="accent2"/>
                </a:solidFill>
              </a:rPr>
              <a:t>1</a:t>
            </a:r>
          </a:p>
          <a:p>
            <a:r>
              <a:rPr lang="es-EC" sz="3200" dirty="0">
                <a:solidFill>
                  <a:schemeClr val="accent2"/>
                </a:solidFill>
              </a:rPr>
              <a:t>Asociaciones comunes</a:t>
            </a:r>
          </a:p>
        </p:txBody>
      </p:sp>
      <p:sp>
        <p:nvSpPr>
          <p:cNvPr id="7" name="CuadroTexto 6">
            <a:extLst>
              <a:ext uri="{FF2B5EF4-FFF2-40B4-BE49-F238E27FC236}">
                <a16:creationId xmlns:a16="http://schemas.microsoft.com/office/drawing/2014/main" id="{D159F771-3F95-4184-9190-647E6CFA037C}"/>
              </a:ext>
            </a:extLst>
          </p:cNvPr>
          <p:cNvSpPr txBox="1"/>
          <p:nvPr/>
        </p:nvSpPr>
        <p:spPr>
          <a:xfrm>
            <a:off x="4400726" y="2456323"/>
            <a:ext cx="3652239" cy="3293209"/>
          </a:xfrm>
          <a:prstGeom prst="rect">
            <a:avLst/>
          </a:prstGeom>
          <a:noFill/>
        </p:spPr>
        <p:txBody>
          <a:bodyPr wrap="square" rtlCol="0">
            <a:spAutoFit/>
          </a:bodyPr>
          <a:lstStyle/>
          <a:p>
            <a:r>
              <a:rPr lang="es-EC" sz="8800" b="1" dirty="0">
                <a:solidFill>
                  <a:srgbClr val="FFC000"/>
                </a:solidFill>
              </a:rPr>
              <a:t>2</a:t>
            </a:r>
          </a:p>
          <a:p>
            <a:r>
              <a:rPr lang="es-EC" sz="3200" dirty="0">
                <a:solidFill>
                  <a:schemeClr val="accent4"/>
                </a:solidFill>
              </a:rPr>
              <a:t>Contar una historia </a:t>
            </a:r>
          </a:p>
          <a:p>
            <a:endParaRPr lang="es-EC" sz="8800" b="1" dirty="0">
              <a:solidFill>
                <a:srgbClr val="FFC000"/>
              </a:solidFill>
            </a:endParaRPr>
          </a:p>
        </p:txBody>
      </p:sp>
      <p:sp>
        <p:nvSpPr>
          <p:cNvPr id="8" name="CuadroTexto 7">
            <a:extLst>
              <a:ext uri="{FF2B5EF4-FFF2-40B4-BE49-F238E27FC236}">
                <a16:creationId xmlns:a16="http://schemas.microsoft.com/office/drawing/2014/main" id="{A6D9A7F8-0F5E-4936-BA60-4C16216A0328}"/>
              </a:ext>
            </a:extLst>
          </p:cNvPr>
          <p:cNvSpPr txBox="1"/>
          <p:nvPr/>
        </p:nvSpPr>
        <p:spPr>
          <a:xfrm>
            <a:off x="8368877" y="2456323"/>
            <a:ext cx="3652239" cy="4278094"/>
          </a:xfrm>
          <a:prstGeom prst="rect">
            <a:avLst/>
          </a:prstGeom>
          <a:noFill/>
        </p:spPr>
        <p:txBody>
          <a:bodyPr wrap="square" rtlCol="0">
            <a:spAutoFit/>
          </a:bodyPr>
          <a:lstStyle/>
          <a:p>
            <a:r>
              <a:rPr lang="es-EC" sz="8800" b="1" dirty="0">
                <a:solidFill>
                  <a:srgbClr val="FF0000"/>
                </a:solidFill>
              </a:rPr>
              <a:t>3</a:t>
            </a:r>
          </a:p>
          <a:p>
            <a:r>
              <a:rPr lang="es-EC" sz="3200" dirty="0">
                <a:solidFill>
                  <a:srgbClr val="FF0000"/>
                </a:solidFill>
              </a:rPr>
              <a:t>Hacerme sentir relevante para mis objetivos personales</a:t>
            </a:r>
          </a:p>
          <a:p>
            <a:endParaRPr lang="es-EC" sz="8800" b="1" dirty="0">
              <a:solidFill>
                <a:srgbClr val="FFC000"/>
              </a:solidFill>
            </a:endParaRPr>
          </a:p>
        </p:txBody>
      </p:sp>
      <p:sp>
        <p:nvSpPr>
          <p:cNvPr id="5" name="Marcador de número de diapositiva 4">
            <a:extLst>
              <a:ext uri="{FF2B5EF4-FFF2-40B4-BE49-F238E27FC236}">
                <a16:creationId xmlns:a16="http://schemas.microsoft.com/office/drawing/2014/main" id="{06FE2B39-96B7-462C-B14F-236644903BB9}"/>
              </a:ext>
            </a:extLst>
          </p:cNvPr>
          <p:cNvSpPr>
            <a:spLocks noGrp="1"/>
          </p:cNvSpPr>
          <p:nvPr>
            <p:ph type="sldNum" sz="quarter" idx="12"/>
          </p:nvPr>
        </p:nvSpPr>
        <p:spPr/>
        <p:txBody>
          <a:bodyPr/>
          <a:lstStyle/>
          <a:p>
            <a:fld id="{79B875D9-8CB4-451A-9ABD-BC06B26F62CD}" type="slidenum">
              <a:rPr lang="es-EC" smtClean="0"/>
              <a:t>32</a:t>
            </a:fld>
            <a:endParaRPr lang="es-EC"/>
          </a:p>
        </p:txBody>
      </p:sp>
    </p:spTree>
    <p:extLst>
      <p:ext uri="{BB962C8B-B14F-4D97-AF65-F5344CB8AC3E}">
        <p14:creationId xmlns:p14="http://schemas.microsoft.com/office/powerpoint/2010/main" val="20613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8260ED-A6EC-4FF5-99CE-84EA1F95AB69}"/>
              </a:ext>
            </a:extLst>
          </p:cNvPr>
          <p:cNvSpPr>
            <a:spLocks noGrp="1"/>
          </p:cNvSpPr>
          <p:nvPr>
            <p:ph type="title"/>
          </p:nvPr>
        </p:nvSpPr>
        <p:spPr/>
        <p:txBody>
          <a:bodyPr/>
          <a:lstStyle/>
          <a:p>
            <a:r>
              <a:rPr lang="es-EC" dirty="0"/>
              <a:t>Ejemplo…</a:t>
            </a:r>
          </a:p>
        </p:txBody>
      </p:sp>
      <p:pic>
        <p:nvPicPr>
          <p:cNvPr id="4" name="Elementos multimedia en línea 3" title="Volkswagen Emotional Brand Commercial Peoples Car">
            <a:hlinkClick r:id="" action="ppaction://media"/>
            <a:extLst>
              <a:ext uri="{FF2B5EF4-FFF2-40B4-BE49-F238E27FC236}">
                <a16:creationId xmlns:a16="http://schemas.microsoft.com/office/drawing/2014/main" id="{D3DCC119-92C6-481E-97DA-B3FF9D595AC8}"/>
              </a:ext>
            </a:extLst>
          </p:cNvPr>
          <p:cNvPicPr>
            <a:picLocks noGrp="1" noRot="1" noChangeAspect="1"/>
          </p:cNvPicPr>
          <p:nvPr>
            <p:ph idx="1"/>
            <a:videoFile r:link="rId1"/>
          </p:nvPr>
        </p:nvPicPr>
        <p:blipFill>
          <a:blip r:embed="rId3"/>
          <a:stretch>
            <a:fillRect/>
          </a:stretch>
        </p:blipFill>
        <p:spPr>
          <a:xfrm>
            <a:off x="1947239" y="1690688"/>
            <a:ext cx="8297522" cy="4667250"/>
          </a:xfrm>
          <a:prstGeom prst="rect">
            <a:avLst/>
          </a:prstGeom>
        </p:spPr>
      </p:pic>
      <p:sp>
        <p:nvSpPr>
          <p:cNvPr id="6" name="Marcador de número de diapositiva 5">
            <a:extLst>
              <a:ext uri="{FF2B5EF4-FFF2-40B4-BE49-F238E27FC236}">
                <a16:creationId xmlns:a16="http://schemas.microsoft.com/office/drawing/2014/main" id="{BB5DD251-DE92-44A7-8B24-E678A70B0324}"/>
              </a:ext>
            </a:extLst>
          </p:cNvPr>
          <p:cNvSpPr>
            <a:spLocks noGrp="1"/>
          </p:cNvSpPr>
          <p:nvPr>
            <p:ph type="sldNum" sz="quarter" idx="12"/>
          </p:nvPr>
        </p:nvSpPr>
        <p:spPr/>
        <p:txBody>
          <a:bodyPr/>
          <a:lstStyle/>
          <a:p>
            <a:fld id="{79B875D9-8CB4-451A-9ABD-BC06B26F62CD}" type="slidenum">
              <a:rPr lang="es-EC" smtClean="0"/>
              <a:t>33</a:t>
            </a:fld>
            <a:endParaRPr lang="es-EC"/>
          </a:p>
        </p:txBody>
      </p:sp>
    </p:spTree>
    <p:extLst>
      <p:ext uri="{BB962C8B-B14F-4D97-AF65-F5344CB8AC3E}">
        <p14:creationId xmlns:p14="http://schemas.microsoft.com/office/powerpoint/2010/main" val="96560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65400-0F7C-49C9-A29D-5EFA6EC098AD}"/>
              </a:ext>
            </a:extLst>
          </p:cNvPr>
          <p:cNvSpPr>
            <a:spLocks noGrp="1"/>
          </p:cNvSpPr>
          <p:nvPr>
            <p:ph type="title"/>
          </p:nvPr>
        </p:nvSpPr>
        <p:spPr/>
        <p:txBody>
          <a:bodyPr/>
          <a:lstStyle/>
          <a:p>
            <a:r>
              <a:rPr lang="es-EC" dirty="0"/>
              <a:t>Ejemplo…</a:t>
            </a:r>
          </a:p>
        </p:txBody>
      </p:sp>
      <p:pic>
        <p:nvPicPr>
          <p:cNvPr id="4" name="Elementos multimedia en línea 3" title="&quot;Moms Inspire Us&quot; Clean &amp; Simple Laundry Detergent Commercial | ARM &amp; HAMMER￢ﾄﾢ">
            <a:hlinkClick r:id="" action="ppaction://media"/>
            <a:extLst>
              <a:ext uri="{FF2B5EF4-FFF2-40B4-BE49-F238E27FC236}">
                <a16:creationId xmlns:a16="http://schemas.microsoft.com/office/drawing/2014/main" id="{DCF5719B-4F4E-4DF6-908C-9430F9E256DD}"/>
              </a:ext>
            </a:extLst>
          </p:cNvPr>
          <p:cNvPicPr>
            <a:picLocks noGrp="1" noRot="1" noChangeAspect="1"/>
          </p:cNvPicPr>
          <p:nvPr>
            <p:ph idx="1"/>
            <a:videoFile r:link="rId1"/>
          </p:nvPr>
        </p:nvPicPr>
        <p:blipFill>
          <a:blip r:embed="rId3"/>
          <a:stretch>
            <a:fillRect/>
          </a:stretch>
        </p:blipFill>
        <p:spPr>
          <a:xfrm>
            <a:off x="1947239" y="1534680"/>
            <a:ext cx="8297522" cy="4667250"/>
          </a:xfrm>
          <a:prstGeom prst="rect">
            <a:avLst/>
          </a:prstGeom>
        </p:spPr>
      </p:pic>
      <p:sp>
        <p:nvSpPr>
          <p:cNvPr id="6" name="Marcador de número de diapositiva 5">
            <a:extLst>
              <a:ext uri="{FF2B5EF4-FFF2-40B4-BE49-F238E27FC236}">
                <a16:creationId xmlns:a16="http://schemas.microsoft.com/office/drawing/2014/main" id="{6C462BAB-E4AF-49B1-9AF0-28A6B26AE870}"/>
              </a:ext>
            </a:extLst>
          </p:cNvPr>
          <p:cNvSpPr>
            <a:spLocks noGrp="1"/>
          </p:cNvSpPr>
          <p:nvPr>
            <p:ph type="sldNum" sz="quarter" idx="12"/>
          </p:nvPr>
        </p:nvSpPr>
        <p:spPr/>
        <p:txBody>
          <a:bodyPr/>
          <a:lstStyle/>
          <a:p>
            <a:fld id="{79B875D9-8CB4-451A-9ABD-BC06B26F62CD}" type="slidenum">
              <a:rPr lang="es-EC" smtClean="0"/>
              <a:t>34</a:t>
            </a:fld>
            <a:endParaRPr lang="es-EC"/>
          </a:p>
        </p:txBody>
      </p:sp>
    </p:spTree>
    <p:extLst>
      <p:ext uri="{BB962C8B-B14F-4D97-AF65-F5344CB8AC3E}">
        <p14:creationId xmlns:p14="http://schemas.microsoft.com/office/powerpoint/2010/main" val="41935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03C1E52-EB58-46C3-A097-8AB2D9EA110B}"/>
              </a:ext>
            </a:extLst>
          </p:cNvPr>
          <p:cNvSpPr>
            <a:spLocks noGrp="1"/>
          </p:cNvSpPr>
          <p:nvPr>
            <p:ph type="title"/>
          </p:nvPr>
        </p:nvSpPr>
        <p:spPr>
          <a:xfrm>
            <a:off x="838200" y="365125"/>
            <a:ext cx="10515600" cy="1325563"/>
          </a:xfrm>
        </p:spPr>
        <p:txBody>
          <a:bodyPr/>
          <a:lstStyle/>
          <a:p>
            <a:pPr algn="ctr"/>
            <a:r>
              <a:rPr lang="es-EC" b="1" dirty="0"/>
              <a:t>Conociendo las necesidades emocionales del consumidor</a:t>
            </a:r>
          </a:p>
        </p:txBody>
      </p:sp>
      <p:pic>
        <p:nvPicPr>
          <p:cNvPr id="9" name="Imagen 8">
            <a:extLst>
              <a:ext uri="{FF2B5EF4-FFF2-40B4-BE49-F238E27FC236}">
                <a16:creationId xmlns:a16="http://schemas.microsoft.com/office/drawing/2014/main" id="{B7AC0148-2E71-4252-882D-269563C4B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05" y="2030566"/>
            <a:ext cx="3490764" cy="2326594"/>
          </a:xfrm>
          <a:prstGeom prst="rect">
            <a:avLst/>
          </a:prstGeom>
        </p:spPr>
      </p:pic>
      <p:pic>
        <p:nvPicPr>
          <p:cNvPr id="12" name="Imagen 11">
            <a:extLst>
              <a:ext uri="{FF2B5EF4-FFF2-40B4-BE49-F238E27FC236}">
                <a16:creationId xmlns:a16="http://schemas.microsoft.com/office/drawing/2014/main" id="{DA69E8B5-E9E5-4D3D-8DF3-33FB833D8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69" y="2058537"/>
            <a:ext cx="3486602" cy="2326595"/>
          </a:xfrm>
          <a:prstGeom prst="rect">
            <a:avLst/>
          </a:prstGeom>
        </p:spPr>
      </p:pic>
      <p:pic>
        <p:nvPicPr>
          <p:cNvPr id="15" name="Imagen 14">
            <a:extLst>
              <a:ext uri="{FF2B5EF4-FFF2-40B4-BE49-F238E27FC236}">
                <a16:creationId xmlns:a16="http://schemas.microsoft.com/office/drawing/2014/main" id="{E7FB91BD-3BCD-4D2D-83BE-D4B85B8D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671" y="2072498"/>
            <a:ext cx="3511785" cy="2340605"/>
          </a:xfrm>
          <a:prstGeom prst="rect">
            <a:avLst/>
          </a:prstGeom>
        </p:spPr>
      </p:pic>
      <p:sp>
        <p:nvSpPr>
          <p:cNvPr id="7" name="CuadroTexto 6">
            <a:extLst>
              <a:ext uri="{FF2B5EF4-FFF2-40B4-BE49-F238E27FC236}">
                <a16:creationId xmlns:a16="http://schemas.microsoft.com/office/drawing/2014/main" id="{B6B7AE6E-AC18-4213-8198-EF9D9C543962}"/>
              </a:ext>
            </a:extLst>
          </p:cNvPr>
          <p:cNvSpPr txBox="1"/>
          <p:nvPr/>
        </p:nvSpPr>
        <p:spPr>
          <a:xfrm>
            <a:off x="1501811" y="3078079"/>
            <a:ext cx="2369751" cy="369332"/>
          </a:xfrm>
          <a:prstGeom prst="rect">
            <a:avLst/>
          </a:prstGeom>
          <a:solidFill>
            <a:schemeClr val="bg1"/>
          </a:solidFill>
          <a:ln>
            <a:solidFill>
              <a:schemeClr val="bg1"/>
            </a:solidFill>
          </a:ln>
        </p:spPr>
        <p:txBody>
          <a:bodyPr wrap="none" rtlCol="0">
            <a:spAutoFit/>
          </a:bodyPr>
          <a:lstStyle/>
          <a:p>
            <a:r>
              <a:rPr lang="es-EC" dirty="0"/>
              <a:t>Sentido de pertenencia</a:t>
            </a:r>
          </a:p>
        </p:txBody>
      </p:sp>
      <p:sp>
        <p:nvSpPr>
          <p:cNvPr id="10" name="CuadroTexto 9">
            <a:extLst>
              <a:ext uri="{FF2B5EF4-FFF2-40B4-BE49-F238E27FC236}">
                <a16:creationId xmlns:a16="http://schemas.microsoft.com/office/drawing/2014/main" id="{A27F0CD9-7D10-427B-B58F-1DC8B1E80C41}"/>
              </a:ext>
            </a:extLst>
          </p:cNvPr>
          <p:cNvSpPr txBox="1"/>
          <p:nvPr/>
        </p:nvSpPr>
        <p:spPr>
          <a:xfrm>
            <a:off x="4942503" y="3078079"/>
            <a:ext cx="2415661" cy="369332"/>
          </a:xfrm>
          <a:prstGeom prst="rect">
            <a:avLst/>
          </a:prstGeom>
          <a:solidFill>
            <a:schemeClr val="bg1"/>
          </a:solidFill>
          <a:ln>
            <a:solidFill>
              <a:schemeClr val="bg1"/>
            </a:solidFill>
          </a:ln>
        </p:spPr>
        <p:txBody>
          <a:bodyPr wrap="none" rtlCol="0">
            <a:spAutoFit/>
          </a:bodyPr>
          <a:lstStyle/>
          <a:p>
            <a:r>
              <a:rPr lang="es-EC" dirty="0"/>
              <a:t>Protección y estabilidad</a:t>
            </a:r>
          </a:p>
        </p:txBody>
      </p:sp>
      <p:sp>
        <p:nvSpPr>
          <p:cNvPr id="13" name="CuadroTexto 12">
            <a:extLst>
              <a:ext uri="{FF2B5EF4-FFF2-40B4-BE49-F238E27FC236}">
                <a16:creationId xmlns:a16="http://schemas.microsoft.com/office/drawing/2014/main" id="{AA36743A-8E7D-4994-85C8-7045654E3FEB}"/>
              </a:ext>
            </a:extLst>
          </p:cNvPr>
          <p:cNvSpPr txBox="1"/>
          <p:nvPr/>
        </p:nvSpPr>
        <p:spPr>
          <a:xfrm>
            <a:off x="8236444" y="3078079"/>
            <a:ext cx="2876237" cy="369332"/>
          </a:xfrm>
          <a:prstGeom prst="rect">
            <a:avLst/>
          </a:prstGeom>
          <a:solidFill>
            <a:schemeClr val="bg1"/>
          </a:solidFill>
          <a:ln>
            <a:solidFill>
              <a:schemeClr val="bg1"/>
            </a:solidFill>
          </a:ln>
        </p:spPr>
        <p:txBody>
          <a:bodyPr wrap="none" rtlCol="0">
            <a:spAutoFit/>
          </a:bodyPr>
          <a:lstStyle/>
          <a:p>
            <a:r>
              <a:rPr lang="es-EC" dirty="0"/>
              <a:t>Motivación, reconocimiento </a:t>
            </a:r>
          </a:p>
        </p:txBody>
      </p:sp>
      <p:sp>
        <p:nvSpPr>
          <p:cNvPr id="16" name="Título 1">
            <a:extLst>
              <a:ext uri="{FF2B5EF4-FFF2-40B4-BE49-F238E27FC236}">
                <a16:creationId xmlns:a16="http://schemas.microsoft.com/office/drawing/2014/main" id="{70F8150A-465B-4619-B44F-B38768A5334D}"/>
              </a:ext>
            </a:extLst>
          </p:cNvPr>
          <p:cNvSpPr txBox="1">
            <a:spLocks/>
          </p:cNvSpPr>
          <p:nvPr/>
        </p:nvSpPr>
        <p:spPr>
          <a:xfrm>
            <a:off x="597081" y="49640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dirty="0"/>
              <a:t>Pero sobre todo, mi día a día debe </a:t>
            </a:r>
          </a:p>
          <a:p>
            <a:pPr algn="ctr"/>
            <a:r>
              <a:rPr lang="es-EC" b="1" dirty="0"/>
              <a:t>TENER SENTIDO</a:t>
            </a:r>
          </a:p>
        </p:txBody>
      </p:sp>
      <p:sp>
        <p:nvSpPr>
          <p:cNvPr id="5" name="Marcador de número de diapositiva 4">
            <a:extLst>
              <a:ext uri="{FF2B5EF4-FFF2-40B4-BE49-F238E27FC236}">
                <a16:creationId xmlns:a16="http://schemas.microsoft.com/office/drawing/2014/main" id="{B722D231-AC5B-4F5A-9ABC-84F12F2300BF}"/>
              </a:ext>
            </a:extLst>
          </p:cNvPr>
          <p:cNvSpPr>
            <a:spLocks noGrp="1"/>
          </p:cNvSpPr>
          <p:nvPr>
            <p:ph type="sldNum" sz="quarter" idx="12"/>
          </p:nvPr>
        </p:nvSpPr>
        <p:spPr/>
        <p:txBody>
          <a:bodyPr/>
          <a:lstStyle/>
          <a:p>
            <a:fld id="{79B875D9-8CB4-451A-9ABD-BC06B26F62CD}" type="slidenum">
              <a:rPr lang="es-EC" smtClean="0"/>
              <a:t>35</a:t>
            </a:fld>
            <a:endParaRPr lang="es-EC"/>
          </a:p>
        </p:txBody>
      </p:sp>
    </p:spTree>
    <p:extLst>
      <p:ext uri="{BB962C8B-B14F-4D97-AF65-F5344CB8AC3E}">
        <p14:creationId xmlns:p14="http://schemas.microsoft.com/office/powerpoint/2010/main" val="56526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3"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F106E67-C9F8-4E5B-9F9A-7DE7AD208403}"/>
              </a:ext>
            </a:extLst>
          </p:cNvPr>
          <p:cNvPicPr>
            <a:picLocks noChangeAspect="1"/>
          </p:cNvPicPr>
          <p:nvPr/>
        </p:nvPicPr>
        <p:blipFill rotWithShape="1">
          <a:blip r:embed="rId2"/>
          <a:srcRect r="4097" b="10035"/>
          <a:stretch/>
        </p:blipFill>
        <p:spPr>
          <a:xfrm>
            <a:off x="6096000" y="2082651"/>
            <a:ext cx="5693429" cy="3558393"/>
          </a:xfrm>
          <a:prstGeom prst="rect">
            <a:avLst/>
          </a:prstGeom>
        </p:spPr>
      </p:pic>
      <p:pic>
        <p:nvPicPr>
          <p:cNvPr id="8194" name="Picture 2" descr="Woman putting red lipstick HD wallpaper | Wallpaper Flare">
            <a:extLst>
              <a:ext uri="{FF2B5EF4-FFF2-40B4-BE49-F238E27FC236}">
                <a16:creationId xmlns:a16="http://schemas.microsoft.com/office/drawing/2014/main" id="{A1FDA6F2-80C8-4496-9634-E7005C6BD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71" y="2082652"/>
            <a:ext cx="5693429" cy="3558393"/>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48648758-4941-4205-965C-42169072F777}"/>
              </a:ext>
            </a:extLst>
          </p:cNvPr>
          <p:cNvSpPr txBox="1"/>
          <p:nvPr/>
        </p:nvSpPr>
        <p:spPr>
          <a:xfrm>
            <a:off x="1961336" y="3513297"/>
            <a:ext cx="2575898" cy="369332"/>
          </a:xfrm>
          <a:prstGeom prst="rect">
            <a:avLst/>
          </a:prstGeom>
          <a:solidFill>
            <a:schemeClr val="bg1"/>
          </a:solidFill>
          <a:ln>
            <a:solidFill>
              <a:schemeClr val="bg1"/>
            </a:solidFill>
          </a:ln>
        </p:spPr>
        <p:txBody>
          <a:bodyPr wrap="none" rtlCol="0">
            <a:spAutoFit/>
          </a:bodyPr>
          <a:lstStyle/>
          <a:p>
            <a:r>
              <a:rPr lang="es-EC" dirty="0"/>
              <a:t>EXPERIENCIA FORMATIVA</a:t>
            </a:r>
          </a:p>
        </p:txBody>
      </p:sp>
      <p:sp>
        <p:nvSpPr>
          <p:cNvPr id="11" name="CuadroTexto 10">
            <a:extLst>
              <a:ext uri="{FF2B5EF4-FFF2-40B4-BE49-F238E27FC236}">
                <a16:creationId xmlns:a16="http://schemas.microsoft.com/office/drawing/2014/main" id="{D37EA7BF-F2D5-4C6B-9800-F48CFC052813}"/>
              </a:ext>
            </a:extLst>
          </p:cNvPr>
          <p:cNvSpPr txBox="1"/>
          <p:nvPr/>
        </p:nvSpPr>
        <p:spPr>
          <a:xfrm>
            <a:off x="7734888" y="3513297"/>
            <a:ext cx="3049809" cy="369332"/>
          </a:xfrm>
          <a:prstGeom prst="rect">
            <a:avLst/>
          </a:prstGeom>
          <a:solidFill>
            <a:schemeClr val="bg1"/>
          </a:solidFill>
          <a:ln>
            <a:solidFill>
              <a:schemeClr val="bg1"/>
            </a:solidFill>
          </a:ln>
        </p:spPr>
        <p:txBody>
          <a:bodyPr wrap="none" rtlCol="0">
            <a:spAutoFit/>
          </a:bodyPr>
          <a:lstStyle/>
          <a:p>
            <a:r>
              <a:rPr lang="es-EC" dirty="0"/>
              <a:t>EXPERIENCIA REPRESENTATIVA</a:t>
            </a:r>
          </a:p>
        </p:txBody>
      </p:sp>
      <p:sp>
        <p:nvSpPr>
          <p:cNvPr id="4" name="Marcador de número de diapositiva 3">
            <a:extLst>
              <a:ext uri="{FF2B5EF4-FFF2-40B4-BE49-F238E27FC236}">
                <a16:creationId xmlns:a16="http://schemas.microsoft.com/office/drawing/2014/main" id="{45AA2B95-2DB2-4950-896A-20FD07041E84}"/>
              </a:ext>
            </a:extLst>
          </p:cNvPr>
          <p:cNvSpPr>
            <a:spLocks noGrp="1"/>
          </p:cNvSpPr>
          <p:nvPr>
            <p:ph type="sldNum" sz="quarter" idx="12"/>
          </p:nvPr>
        </p:nvSpPr>
        <p:spPr/>
        <p:txBody>
          <a:bodyPr/>
          <a:lstStyle/>
          <a:p>
            <a:fld id="{79B875D9-8CB4-451A-9ABD-BC06B26F62CD}" type="slidenum">
              <a:rPr lang="es-EC" smtClean="0"/>
              <a:t>36</a:t>
            </a:fld>
            <a:endParaRPr lang="es-EC"/>
          </a:p>
        </p:txBody>
      </p:sp>
    </p:spTree>
    <p:extLst>
      <p:ext uri="{BB962C8B-B14F-4D97-AF65-F5344CB8AC3E}">
        <p14:creationId xmlns:p14="http://schemas.microsoft.com/office/powerpoint/2010/main" val="5975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s cremas para el rostro más baratas del mercado - NIVEA Q10 Energy crema  de día FP15 antiarrugas energizante">
            <a:extLst>
              <a:ext uri="{FF2B5EF4-FFF2-40B4-BE49-F238E27FC236}">
                <a16:creationId xmlns:a16="http://schemas.microsoft.com/office/drawing/2014/main" id="{F1C29B5F-0F8D-4C1D-997E-FCA33B521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486" y="911992"/>
            <a:ext cx="2846614" cy="213496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16354F2-6347-41A5-92B1-6963F15FBF77}"/>
              </a:ext>
            </a:extLst>
          </p:cNvPr>
          <p:cNvPicPr>
            <a:picLocks noChangeAspect="1"/>
          </p:cNvPicPr>
          <p:nvPr/>
        </p:nvPicPr>
        <p:blipFill rotWithShape="1">
          <a:blip r:embed="rId4"/>
          <a:srcRect r="18235"/>
          <a:stretch/>
        </p:blipFill>
        <p:spPr>
          <a:xfrm>
            <a:off x="4489100" y="911993"/>
            <a:ext cx="2846614" cy="2134960"/>
          </a:xfrm>
          <a:prstGeom prst="rect">
            <a:avLst/>
          </a:prstGeom>
        </p:spPr>
      </p:pic>
      <p:pic>
        <p:nvPicPr>
          <p:cNvPr id="5" name="Imagen 4">
            <a:extLst>
              <a:ext uri="{FF2B5EF4-FFF2-40B4-BE49-F238E27FC236}">
                <a16:creationId xmlns:a16="http://schemas.microsoft.com/office/drawing/2014/main" id="{1C7318A9-9D96-47EA-ACEC-B381068BF02B}"/>
              </a:ext>
            </a:extLst>
          </p:cNvPr>
          <p:cNvPicPr>
            <a:picLocks noChangeAspect="1"/>
          </p:cNvPicPr>
          <p:nvPr/>
        </p:nvPicPr>
        <p:blipFill rotWithShape="1">
          <a:blip r:embed="rId5"/>
          <a:srcRect r="9666"/>
          <a:stretch/>
        </p:blipFill>
        <p:spPr>
          <a:xfrm>
            <a:off x="7335714" y="911992"/>
            <a:ext cx="2892879" cy="2134960"/>
          </a:xfrm>
          <a:prstGeom prst="rect">
            <a:avLst/>
          </a:prstGeom>
        </p:spPr>
      </p:pic>
      <p:sp>
        <p:nvSpPr>
          <p:cNvPr id="6" name="CuadroTexto 5">
            <a:extLst>
              <a:ext uri="{FF2B5EF4-FFF2-40B4-BE49-F238E27FC236}">
                <a16:creationId xmlns:a16="http://schemas.microsoft.com/office/drawing/2014/main" id="{21075F11-5F19-4334-B90F-A58E0841C208}"/>
              </a:ext>
            </a:extLst>
          </p:cNvPr>
          <p:cNvSpPr txBox="1"/>
          <p:nvPr/>
        </p:nvSpPr>
        <p:spPr>
          <a:xfrm>
            <a:off x="2324100" y="4027925"/>
            <a:ext cx="7543799" cy="1815882"/>
          </a:xfrm>
          <a:prstGeom prst="rect">
            <a:avLst/>
          </a:prstGeom>
          <a:noFill/>
        </p:spPr>
        <p:txBody>
          <a:bodyPr wrap="square" rtlCol="0">
            <a:spAutoFit/>
          </a:bodyPr>
          <a:lstStyle/>
          <a:p>
            <a:pPr algn="ctr"/>
            <a:r>
              <a:rPr lang="es-EC" sz="2800" dirty="0"/>
              <a:t>Mi marca debe hacer sentir al consumidor que su vida se mueve en la dirección correcta</a:t>
            </a:r>
          </a:p>
          <a:p>
            <a:pPr algn="ctr"/>
            <a:endParaRPr lang="es-EC" sz="2800" dirty="0"/>
          </a:p>
          <a:p>
            <a:pPr algn="ctr"/>
            <a:r>
              <a:rPr lang="es-EC" sz="2800" b="1" dirty="0"/>
              <a:t>Pero, ¿cómo lo hago?</a:t>
            </a:r>
          </a:p>
        </p:txBody>
      </p:sp>
      <p:sp>
        <p:nvSpPr>
          <p:cNvPr id="7" name="Marcador de número de diapositiva 6">
            <a:extLst>
              <a:ext uri="{FF2B5EF4-FFF2-40B4-BE49-F238E27FC236}">
                <a16:creationId xmlns:a16="http://schemas.microsoft.com/office/drawing/2014/main" id="{10A11B13-EEAA-4669-B715-CC72B5389C54}"/>
              </a:ext>
            </a:extLst>
          </p:cNvPr>
          <p:cNvSpPr>
            <a:spLocks noGrp="1"/>
          </p:cNvSpPr>
          <p:nvPr>
            <p:ph type="sldNum" sz="quarter" idx="12"/>
          </p:nvPr>
        </p:nvSpPr>
        <p:spPr/>
        <p:txBody>
          <a:bodyPr/>
          <a:lstStyle/>
          <a:p>
            <a:fld id="{79B875D9-8CB4-451A-9ABD-BC06B26F62CD}" type="slidenum">
              <a:rPr lang="es-EC" smtClean="0"/>
              <a:t>37</a:t>
            </a:fld>
            <a:endParaRPr lang="es-EC"/>
          </a:p>
        </p:txBody>
      </p:sp>
    </p:spTree>
    <p:extLst>
      <p:ext uri="{BB962C8B-B14F-4D97-AF65-F5344CB8AC3E}">
        <p14:creationId xmlns:p14="http://schemas.microsoft.com/office/powerpoint/2010/main" val="28290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p:cTn id="2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03C1E52-EB58-46C3-A097-8AB2D9EA110B}"/>
              </a:ext>
            </a:extLst>
          </p:cNvPr>
          <p:cNvSpPr>
            <a:spLocks noGrp="1"/>
          </p:cNvSpPr>
          <p:nvPr>
            <p:ph type="title"/>
          </p:nvPr>
        </p:nvSpPr>
        <p:spPr>
          <a:xfrm>
            <a:off x="838200" y="365125"/>
            <a:ext cx="10515600" cy="1325563"/>
          </a:xfrm>
        </p:spPr>
        <p:txBody>
          <a:bodyPr>
            <a:normAutofit/>
          </a:bodyPr>
          <a:lstStyle/>
          <a:p>
            <a:pPr algn="ctr"/>
            <a:r>
              <a:rPr lang="es-EC" sz="4000" b="1" dirty="0"/>
              <a:t>Motivaciones y necesidades emocionales (técnicas)</a:t>
            </a:r>
          </a:p>
        </p:txBody>
      </p:sp>
      <p:sp>
        <p:nvSpPr>
          <p:cNvPr id="2" name="CuadroTexto 1">
            <a:extLst>
              <a:ext uri="{FF2B5EF4-FFF2-40B4-BE49-F238E27FC236}">
                <a16:creationId xmlns:a16="http://schemas.microsoft.com/office/drawing/2014/main" id="{C1B3C3C9-FE02-4175-A2E5-ABD0BDD734EF}"/>
              </a:ext>
            </a:extLst>
          </p:cNvPr>
          <p:cNvSpPr txBox="1"/>
          <p:nvPr/>
        </p:nvSpPr>
        <p:spPr>
          <a:xfrm>
            <a:off x="1148862" y="1930378"/>
            <a:ext cx="4947138" cy="3539430"/>
          </a:xfrm>
          <a:prstGeom prst="rect">
            <a:avLst/>
          </a:prstGeom>
          <a:noFill/>
        </p:spPr>
        <p:txBody>
          <a:bodyPr wrap="square" rtlCol="0">
            <a:spAutoFit/>
          </a:bodyPr>
          <a:lstStyle/>
          <a:p>
            <a:r>
              <a:rPr lang="es-EC" sz="3200" dirty="0"/>
              <a:t>La mayoría de nuestras motivaciones </a:t>
            </a:r>
            <a:r>
              <a:rPr lang="es-EC" sz="3200" b="1" dirty="0"/>
              <a:t>son subconscientes</a:t>
            </a:r>
            <a:r>
              <a:rPr lang="es-EC" sz="3200" dirty="0"/>
              <a:t>, pero manejan nuestras </a:t>
            </a:r>
            <a:r>
              <a:rPr lang="es-EC" sz="3200" b="1" dirty="0"/>
              <a:t>percepciones, sentimientos, comportamientos y decisiones 	</a:t>
            </a:r>
            <a:r>
              <a:rPr lang="es-EC" sz="1600" b="1" dirty="0"/>
              <a:t>	</a:t>
            </a:r>
          </a:p>
        </p:txBody>
      </p:sp>
      <p:pic>
        <p:nvPicPr>
          <p:cNvPr id="10242" name="Picture 2" descr="Motivate Icon #305607 - Free Icons Library">
            <a:extLst>
              <a:ext uri="{FF2B5EF4-FFF2-40B4-BE49-F238E27FC236}">
                <a16:creationId xmlns:a16="http://schemas.microsoft.com/office/drawing/2014/main" id="{32FEAC09-58C8-4A55-BEDF-2ADF581B7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515" y="1930378"/>
            <a:ext cx="3930162" cy="3930162"/>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número de diapositiva 5">
            <a:extLst>
              <a:ext uri="{FF2B5EF4-FFF2-40B4-BE49-F238E27FC236}">
                <a16:creationId xmlns:a16="http://schemas.microsoft.com/office/drawing/2014/main" id="{D1B6F772-96D0-49F9-B38F-3192155B5CF8}"/>
              </a:ext>
            </a:extLst>
          </p:cNvPr>
          <p:cNvSpPr>
            <a:spLocks noGrp="1"/>
          </p:cNvSpPr>
          <p:nvPr>
            <p:ph type="sldNum" sz="quarter" idx="12"/>
          </p:nvPr>
        </p:nvSpPr>
        <p:spPr/>
        <p:txBody>
          <a:bodyPr/>
          <a:lstStyle/>
          <a:p>
            <a:fld id="{79B875D9-8CB4-451A-9ABD-BC06B26F62CD}" type="slidenum">
              <a:rPr lang="es-EC" smtClean="0"/>
              <a:t>38</a:t>
            </a:fld>
            <a:endParaRPr lang="es-EC"/>
          </a:p>
        </p:txBody>
      </p:sp>
    </p:spTree>
    <p:extLst>
      <p:ext uri="{BB962C8B-B14F-4D97-AF65-F5344CB8AC3E}">
        <p14:creationId xmlns:p14="http://schemas.microsoft.com/office/powerpoint/2010/main" val="322358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2ACBF-F742-4A13-B4B7-2433D6BAFD9B}"/>
              </a:ext>
            </a:extLst>
          </p:cNvPr>
          <p:cNvSpPr>
            <a:spLocks noGrp="1"/>
          </p:cNvSpPr>
          <p:nvPr>
            <p:ph type="title"/>
          </p:nvPr>
        </p:nvSpPr>
        <p:spPr/>
        <p:txBody>
          <a:bodyPr/>
          <a:lstStyle/>
          <a:p>
            <a:r>
              <a:rPr lang="es-EC" b="1" dirty="0"/>
              <a:t>1. Explorar las asociaciones visuales y metafóricas de mi cliente</a:t>
            </a:r>
          </a:p>
        </p:txBody>
      </p:sp>
      <p:sp>
        <p:nvSpPr>
          <p:cNvPr id="3" name="Marcador de contenido 2">
            <a:extLst>
              <a:ext uri="{FF2B5EF4-FFF2-40B4-BE49-F238E27FC236}">
                <a16:creationId xmlns:a16="http://schemas.microsoft.com/office/drawing/2014/main" id="{F5E2DB94-D395-4DD0-BFEF-646225FA4D62}"/>
              </a:ext>
            </a:extLst>
          </p:cNvPr>
          <p:cNvSpPr>
            <a:spLocks noGrp="1"/>
          </p:cNvSpPr>
          <p:nvPr>
            <p:ph idx="1"/>
          </p:nvPr>
        </p:nvSpPr>
        <p:spPr>
          <a:xfrm>
            <a:off x="838200" y="2086707"/>
            <a:ext cx="10515600" cy="3480655"/>
          </a:xfrm>
        </p:spPr>
        <p:txBody>
          <a:bodyPr>
            <a:normAutofit/>
          </a:bodyPr>
          <a:lstStyle/>
          <a:p>
            <a:pPr marL="0" indent="0" algn="ctr">
              <a:buNone/>
            </a:pPr>
            <a:r>
              <a:rPr lang="es-EC" sz="4800" dirty="0"/>
              <a:t>¿Qué vemos cuando pensamos en la palabra </a:t>
            </a:r>
            <a:r>
              <a:rPr lang="es-EC" sz="4800" b="1" dirty="0"/>
              <a:t>sucio?</a:t>
            </a:r>
          </a:p>
        </p:txBody>
      </p:sp>
      <p:pic>
        <p:nvPicPr>
          <p:cNvPr id="5" name="Imagen 4">
            <a:extLst>
              <a:ext uri="{FF2B5EF4-FFF2-40B4-BE49-F238E27FC236}">
                <a16:creationId xmlns:a16="http://schemas.microsoft.com/office/drawing/2014/main" id="{DEBAA7D9-ED9D-4F7A-8668-8BEFD28C431A}"/>
              </a:ext>
            </a:extLst>
          </p:cNvPr>
          <p:cNvPicPr>
            <a:picLocks noChangeAspect="1"/>
          </p:cNvPicPr>
          <p:nvPr/>
        </p:nvPicPr>
        <p:blipFill>
          <a:blip r:embed="rId3"/>
          <a:stretch>
            <a:fillRect/>
          </a:stretch>
        </p:blipFill>
        <p:spPr>
          <a:xfrm>
            <a:off x="838200" y="3827034"/>
            <a:ext cx="3475892" cy="2172433"/>
          </a:xfrm>
          <a:prstGeom prst="rect">
            <a:avLst/>
          </a:prstGeom>
        </p:spPr>
      </p:pic>
      <p:pic>
        <p:nvPicPr>
          <p:cNvPr id="6" name="Imagen 5">
            <a:extLst>
              <a:ext uri="{FF2B5EF4-FFF2-40B4-BE49-F238E27FC236}">
                <a16:creationId xmlns:a16="http://schemas.microsoft.com/office/drawing/2014/main" id="{B5AAABA6-C591-4191-B15D-CCCB9B9C521F}"/>
              </a:ext>
            </a:extLst>
          </p:cNvPr>
          <p:cNvPicPr>
            <a:picLocks noChangeAspect="1"/>
          </p:cNvPicPr>
          <p:nvPr/>
        </p:nvPicPr>
        <p:blipFill rotWithShape="1">
          <a:blip r:embed="rId4"/>
          <a:srcRect b="35400"/>
          <a:stretch/>
        </p:blipFill>
        <p:spPr>
          <a:xfrm>
            <a:off x="4337538" y="3827034"/>
            <a:ext cx="3540372" cy="2172434"/>
          </a:xfrm>
          <a:prstGeom prst="rect">
            <a:avLst/>
          </a:prstGeom>
        </p:spPr>
      </p:pic>
      <p:pic>
        <p:nvPicPr>
          <p:cNvPr id="7" name="Imagen 6">
            <a:extLst>
              <a:ext uri="{FF2B5EF4-FFF2-40B4-BE49-F238E27FC236}">
                <a16:creationId xmlns:a16="http://schemas.microsoft.com/office/drawing/2014/main" id="{E7D3C9E4-F60D-401F-BB9A-A91BFB0F183E}"/>
              </a:ext>
            </a:extLst>
          </p:cNvPr>
          <p:cNvPicPr>
            <a:picLocks noChangeAspect="1"/>
          </p:cNvPicPr>
          <p:nvPr/>
        </p:nvPicPr>
        <p:blipFill rotWithShape="1">
          <a:blip r:embed="rId5"/>
          <a:srcRect r="7567"/>
          <a:stretch/>
        </p:blipFill>
        <p:spPr>
          <a:xfrm>
            <a:off x="7901356" y="3827034"/>
            <a:ext cx="3452444" cy="2172433"/>
          </a:xfrm>
          <a:prstGeom prst="rect">
            <a:avLst/>
          </a:prstGeom>
        </p:spPr>
      </p:pic>
      <p:sp>
        <p:nvSpPr>
          <p:cNvPr id="9" name="Marcador de número de diapositiva 8">
            <a:extLst>
              <a:ext uri="{FF2B5EF4-FFF2-40B4-BE49-F238E27FC236}">
                <a16:creationId xmlns:a16="http://schemas.microsoft.com/office/drawing/2014/main" id="{955D2465-F1A6-4311-8D33-6DC4735EA0A5}"/>
              </a:ext>
            </a:extLst>
          </p:cNvPr>
          <p:cNvSpPr>
            <a:spLocks noGrp="1"/>
          </p:cNvSpPr>
          <p:nvPr>
            <p:ph type="sldNum" sz="quarter" idx="12"/>
          </p:nvPr>
        </p:nvSpPr>
        <p:spPr/>
        <p:txBody>
          <a:bodyPr/>
          <a:lstStyle/>
          <a:p>
            <a:fld id="{79B875D9-8CB4-451A-9ABD-BC06B26F62CD}" type="slidenum">
              <a:rPr lang="es-EC" smtClean="0"/>
              <a:t>39</a:t>
            </a:fld>
            <a:endParaRPr lang="es-EC"/>
          </a:p>
        </p:txBody>
      </p:sp>
    </p:spTree>
    <p:extLst>
      <p:ext uri="{BB962C8B-B14F-4D97-AF65-F5344CB8AC3E}">
        <p14:creationId xmlns:p14="http://schemas.microsoft.com/office/powerpoint/2010/main" val="1667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909637"/>
            <a:ext cx="11677650" cy="1009651"/>
          </a:xfrm>
        </p:spPr>
        <p:txBody>
          <a:bodyPr>
            <a:noAutofit/>
          </a:bodyPr>
          <a:lstStyle/>
          <a:p>
            <a:pPr algn="ctr"/>
            <a:r>
              <a:rPr lang="es-EC" sz="4800" b="1" dirty="0">
                <a:ea typeface="+mn-ea"/>
                <a:cs typeface="+mn-cs"/>
              </a:rPr>
              <a:t>¿</a:t>
            </a:r>
            <a:r>
              <a:rPr lang="es-EC" sz="5400" b="1" dirty="0">
                <a:ea typeface="+mn-ea"/>
                <a:cs typeface="+mn-cs"/>
              </a:rPr>
              <a:t>Qué es la psicología del consumidor?</a:t>
            </a:r>
          </a:p>
        </p:txBody>
      </p:sp>
      <p:sp>
        <p:nvSpPr>
          <p:cNvPr id="3" name="Marcador de contenido 2">
            <a:extLst>
              <a:ext uri="{FF2B5EF4-FFF2-40B4-BE49-F238E27FC236}">
                <a16:creationId xmlns:a16="http://schemas.microsoft.com/office/drawing/2014/main" id="{758029E7-80A6-4044-B70B-D42070A6F1CC}"/>
              </a:ext>
            </a:extLst>
          </p:cNvPr>
          <p:cNvSpPr>
            <a:spLocks noGrp="1"/>
          </p:cNvSpPr>
          <p:nvPr>
            <p:ph idx="1"/>
          </p:nvPr>
        </p:nvSpPr>
        <p:spPr>
          <a:xfrm>
            <a:off x="838200" y="2571749"/>
            <a:ext cx="10515600" cy="3167063"/>
          </a:xfrm>
        </p:spPr>
        <p:txBody>
          <a:bodyPr>
            <a:normAutofit/>
          </a:bodyPr>
          <a:lstStyle/>
          <a:p>
            <a:pPr marL="0" indent="0" algn="ctr">
              <a:buNone/>
            </a:pPr>
            <a:r>
              <a:rPr lang="es-EC" sz="3200" dirty="0"/>
              <a:t>Es parte del área de la investigación psicológica, que analiza los aspectos que influyen </a:t>
            </a:r>
            <a:r>
              <a:rPr lang="es-EC" sz="3600" b="1" dirty="0"/>
              <a:t>en los pensamientos y en las emociones</a:t>
            </a:r>
            <a:r>
              <a:rPr lang="es-EC" sz="3200" dirty="0"/>
              <a:t>, que conducen a que las personas tengan determinados comportamientos de consumo</a:t>
            </a:r>
          </a:p>
        </p:txBody>
      </p:sp>
      <p:sp>
        <p:nvSpPr>
          <p:cNvPr id="5" name="Marcador de número de diapositiva 4">
            <a:extLst>
              <a:ext uri="{FF2B5EF4-FFF2-40B4-BE49-F238E27FC236}">
                <a16:creationId xmlns:a16="http://schemas.microsoft.com/office/drawing/2014/main" id="{4D1F4CAD-EDC7-40AD-80E6-BB02F60D33BC}"/>
              </a:ext>
            </a:extLst>
          </p:cNvPr>
          <p:cNvSpPr>
            <a:spLocks noGrp="1"/>
          </p:cNvSpPr>
          <p:nvPr>
            <p:ph type="sldNum" sz="quarter" idx="12"/>
          </p:nvPr>
        </p:nvSpPr>
        <p:spPr/>
        <p:txBody>
          <a:bodyPr/>
          <a:lstStyle/>
          <a:p>
            <a:fld id="{79B875D9-8CB4-451A-9ABD-BC06B26F62CD}" type="slidenum">
              <a:rPr lang="es-EC" smtClean="0"/>
              <a:t>4</a:t>
            </a:fld>
            <a:endParaRPr lang="es-EC"/>
          </a:p>
        </p:txBody>
      </p:sp>
    </p:spTree>
    <p:extLst>
      <p:ext uri="{BB962C8B-B14F-4D97-AF65-F5344CB8AC3E}">
        <p14:creationId xmlns:p14="http://schemas.microsoft.com/office/powerpoint/2010/main" val="3352197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343541-065D-4B98-8AD3-405F40D5EFDA}"/>
              </a:ext>
            </a:extLst>
          </p:cNvPr>
          <p:cNvSpPr>
            <a:spLocks noGrp="1"/>
          </p:cNvSpPr>
          <p:nvPr>
            <p:ph type="title"/>
          </p:nvPr>
        </p:nvSpPr>
        <p:spPr/>
        <p:txBody>
          <a:bodyPr/>
          <a:lstStyle/>
          <a:p>
            <a:r>
              <a:rPr lang="es-EC" dirty="0"/>
              <a:t>Un ejemplo…</a:t>
            </a:r>
          </a:p>
        </p:txBody>
      </p:sp>
      <p:sp>
        <p:nvSpPr>
          <p:cNvPr id="4" name="Marcador de contenido 2">
            <a:extLst>
              <a:ext uri="{FF2B5EF4-FFF2-40B4-BE49-F238E27FC236}">
                <a16:creationId xmlns:a16="http://schemas.microsoft.com/office/drawing/2014/main" id="{91A39CD6-BB67-4154-BDEA-0F960C6D1933}"/>
              </a:ext>
            </a:extLst>
          </p:cNvPr>
          <p:cNvSpPr txBox="1">
            <a:spLocks/>
          </p:cNvSpPr>
          <p:nvPr/>
        </p:nvSpPr>
        <p:spPr>
          <a:xfrm>
            <a:off x="838200" y="1899138"/>
            <a:ext cx="10515600" cy="3480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C" sz="4000" dirty="0"/>
              <a:t>¿Cómo las personas experimentan un </a:t>
            </a:r>
            <a:r>
              <a:rPr lang="es-EC" sz="4000" dirty="0" err="1"/>
              <a:t>lipstick</a:t>
            </a:r>
            <a:r>
              <a:rPr lang="es-EC" sz="4000" dirty="0"/>
              <a:t> que te ofrece </a:t>
            </a:r>
            <a:r>
              <a:rPr lang="es-EC" sz="4000" b="1" dirty="0"/>
              <a:t>protección</a:t>
            </a:r>
            <a:r>
              <a:rPr lang="es-EC" sz="4000" dirty="0"/>
              <a:t> para tus labios?</a:t>
            </a:r>
          </a:p>
        </p:txBody>
      </p:sp>
      <p:pic>
        <p:nvPicPr>
          <p:cNvPr id="5" name="Imagen 4">
            <a:extLst>
              <a:ext uri="{FF2B5EF4-FFF2-40B4-BE49-F238E27FC236}">
                <a16:creationId xmlns:a16="http://schemas.microsoft.com/office/drawing/2014/main" id="{8D9C2D3B-AA1C-414A-AB06-A0F7ED52F712}"/>
              </a:ext>
            </a:extLst>
          </p:cNvPr>
          <p:cNvPicPr>
            <a:picLocks noChangeAspect="1"/>
          </p:cNvPicPr>
          <p:nvPr/>
        </p:nvPicPr>
        <p:blipFill rotWithShape="1">
          <a:blip r:embed="rId2"/>
          <a:srcRect b="7212"/>
          <a:stretch/>
        </p:blipFill>
        <p:spPr>
          <a:xfrm>
            <a:off x="2381250" y="3616018"/>
            <a:ext cx="3714750" cy="2474670"/>
          </a:xfrm>
          <a:prstGeom prst="rect">
            <a:avLst/>
          </a:prstGeom>
        </p:spPr>
      </p:pic>
      <p:pic>
        <p:nvPicPr>
          <p:cNvPr id="6" name="Imagen 5">
            <a:extLst>
              <a:ext uri="{FF2B5EF4-FFF2-40B4-BE49-F238E27FC236}">
                <a16:creationId xmlns:a16="http://schemas.microsoft.com/office/drawing/2014/main" id="{A038A9A2-A359-4134-8664-A612001EB65B}"/>
              </a:ext>
            </a:extLst>
          </p:cNvPr>
          <p:cNvPicPr>
            <a:picLocks noChangeAspect="1"/>
          </p:cNvPicPr>
          <p:nvPr/>
        </p:nvPicPr>
        <p:blipFill rotWithShape="1">
          <a:blip r:embed="rId3"/>
          <a:srcRect r="17439"/>
          <a:stretch/>
        </p:blipFill>
        <p:spPr>
          <a:xfrm>
            <a:off x="6096000" y="3616018"/>
            <a:ext cx="3714750" cy="2474670"/>
          </a:xfrm>
          <a:prstGeom prst="rect">
            <a:avLst/>
          </a:prstGeom>
        </p:spPr>
      </p:pic>
      <p:sp>
        <p:nvSpPr>
          <p:cNvPr id="8" name="Marcador de número de diapositiva 7">
            <a:extLst>
              <a:ext uri="{FF2B5EF4-FFF2-40B4-BE49-F238E27FC236}">
                <a16:creationId xmlns:a16="http://schemas.microsoft.com/office/drawing/2014/main" id="{8E3CE4C7-8428-42B8-9DD4-1B8161598EA7}"/>
              </a:ext>
            </a:extLst>
          </p:cNvPr>
          <p:cNvSpPr>
            <a:spLocks noGrp="1"/>
          </p:cNvSpPr>
          <p:nvPr>
            <p:ph type="sldNum" sz="quarter" idx="12"/>
          </p:nvPr>
        </p:nvSpPr>
        <p:spPr/>
        <p:txBody>
          <a:bodyPr/>
          <a:lstStyle/>
          <a:p>
            <a:fld id="{79B875D9-8CB4-451A-9ABD-BC06B26F62CD}" type="slidenum">
              <a:rPr lang="es-EC" smtClean="0"/>
              <a:t>40</a:t>
            </a:fld>
            <a:endParaRPr lang="es-EC"/>
          </a:p>
        </p:txBody>
      </p:sp>
    </p:spTree>
    <p:extLst>
      <p:ext uri="{BB962C8B-B14F-4D97-AF65-F5344CB8AC3E}">
        <p14:creationId xmlns:p14="http://schemas.microsoft.com/office/powerpoint/2010/main" val="2576592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93B033-3DC2-40E7-BAD5-987F40A7BBB6}"/>
              </a:ext>
            </a:extLst>
          </p:cNvPr>
          <p:cNvPicPr>
            <a:picLocks noChangeAspect="1"/>
          </p:cNvPicPr>
          <p:nvPr/>
        </p:nvPicPr>
        <p:blipFill>
          <a:blip r:embed="rId2"/>
          <a:stretch>
            <a:fillRect/>
          </a:stretch>
        </p:blipFill>
        <p:spPr>
          <a:xfrm rot="5400000">
            <a:off x="1516946" y="-2749063"/>
            <a:ext cx="8993982" cy="12356126"/>
          </a:xfrm>
          <a:prstGeom prst="rect">
            <a:avLst/>
          </a:prstGeom>
        </p:spPr>
      </p:pic>
      <p:sp>
        <p:nvSpPr>
          <p:cNvPr id="5" name="CuadroTexto 4">
            <a:extLst>
              <a:ext uri="{FF2B5EF4-FFF2-40B4-BE49-F238E27FC236}">
                <a16:creationId xmlns:a16="http://schemas.microsoft.com/office/drawing/2014/main" id="{922D6D72-03BA-4569-B87F-6EC1A03F3636}"/>
              </a:ext>
            </a:extLst>
          </p:cNvPr>
          <p:cNvSpPr txBox="1"/>
          <p:nvPr/>
        </p:nvSpPr>
        <p:spPr>
          <a:xfrm>
            <a:off x="1782113" y="1664678"/>
            <a:ext cx="8463647" cy="2585323"/>
          </a:xfrm>
          <a:prstGeom prst="rect">
            <a:avLst/>
          </a:prstGeom>
          <a:noFill/>
        </p:spPr>
        <p:txBody>
          <a:bodyPr wrap="square" rtlCol="0">
            <a:spAutoFit/>
          </a:bodyPr>
          <a:lstStyle/>
          <a:p>
            <a:pPr algn="ctr"/>
            <a:r>
              <a:rPr lang="es-EC" sz="2800" b="1" dirty="0"/>
              <a:t>MARCO EMOCIONAL</a:t>
            </a:r>
          </a:p>
          <a:p>
            <a:pPr algn="ctr"/>
            <a:endParaRPr lang="es-EC" dirty="0"/>
          </a:p>
          <a:p>
            <a:pPr algn="ctr"/>
            <a:endParaRPr lang="es-EC" dirty="0"/>
          </a:p>
          <a:p>
            <a:pPr algn="ctr"/>
            <a:endParaRPr lang="es-EC" dirty="0"/>
          </a:p>
          <a:p>
            <a:pPr algn="ctr"/>
            <a:r>
              <a:rPr lang="es-EC" sz="4000" dirty="0"/>
              <a:t>Es un </a:t>
            </a:r>
            <a:r>
              <a:rPr lang="es-EC" sz="4000" b="1" dirty="0"/>
              <a:t>filtro</a:t>
            </a:r>
            <a:r>
              <a:rPr lang="es-EC" sz="4000" dirty="0"/>
              <a:t> cognitivo por donde veo e interpreto las cosas de la vida</a:t>
            </a:r>
          </a:p>
        </p:txBody>
      </p:sp>
      <p:sp>
        <p:nvSpPr>
          <p:cNvPr id="6" name="Marcador de número de diapositiva 5">
            <a:extLst>
              <a:ext uri="{FF2B5EF4-FFF2-40B4-BE49-F238E27FC236}">
                <a16:creationId xmlns:a16="http://schemas.microsoft.com/office/drawing/2014/main" id="{5F46220D-291E-4C43-9CA5-1352B5CAA038}"/>
              </a:ext>
            </a:extLst>
          </p:cNvPr>
          <p:cNvSpPr>
            <a:spLocks noGrp="1"/>
          </p:cNvSpPr>
          <p:nvPr>
            <p:ph type="sldNum" sz="quarter" idx="12"/>
          </p:nvPr>
        </p:nvSpPr>
        <p:spPr/>
        <p:txBody>
          <a:bodyPr/>
          <a:lstStyle/>
          <a:p>
            <a:fld id="{79B875D9-8CB4-451A-9ABD-BC06B26F62CD}" type="slidenum">
              <a:rPr lang="es-EC" smtClean="0"/>
              <a:t>41</a:t>
            </a:fld>
            <a:endParaRPr lang="es-EC"/>
          </a:p>
        </p:txBody>
      </p:sp>
    </p:spTree>
    <p:extLst>
      <p:ext uri="{BB962C8B-B14F-4D97-AF65-F5344CB8AC3E}">
        <p14:creationId xmlns:p14="http://schemas.microsoft.com/office/powerpoint/2010/main" val="18761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7957B-C9E6-4C4D-A5FF-1B50895774AA}"/>
              </a:ext>
            </a:extLst>
          </p:cNvPr>
          <p:cNvSpPr>
            <a:spLocks noGrp="1"/>
          </p:cNvSpPr>
          <p:nvPr>
            <p:ph type="title"/>
          </p:nvPr>
        </p:nvSpPr>
        <p:spPr/>
        <p:txBody>
          <a:bodyPr>
            <a:normAutofit/>
          </a:bodyPr>
          <a:lstStyle/>
          <a:p>
            <a:pPr algn="ctr"/>
            <a:r>
              <a:rPr lang="es-EC" sz="4000" b="1" dirty="0"/>
              <a:t>¿Qué tipo de protección necesitan mis labios?</a:t>
            </a:r>
          </a:p>
        </p:txBody>
      </p:sp>
      <p:pic>
        <p:nvPicPr>
          <p:cNvPr id="4" name="Imagen 3">
            <a:extLst>
              <a:ext uri="{FF2B5EF4-FFF2-40B4-BE49-F238E27FC236}">
                <a16:creationId xmlns:a16="http://schemas.microsoft.com/office/drawing/2014/main" id="{F0AB13E2-BD51-450E-A5F4-4D35063126F6}"/>
              </a:ext>
            </a:extLst>
          </p:cNvPr>
          <p:cNvPicPr>
            <a:picLocks noChangeAspect="1"/>
          </p:cNvPicPr>
          <p:nvPr/>
        </p:nvPicPr>
        <p:blipFill rotWithShape="1">
          <a:blip r:embed="rId2"/>
          <a:srcRect b="7212"/>
          <a:stretch/>
        </p:blipFill>
        <p:spPr>
          <a:xfrm>
            <a:off x="907804" y="2543357"/>
            <a:ext cx="3714750" cy="2474670"/>
          </a:xfrm>
          <a:prstGeom prst="rect">
            <a:avLst/>
          </a:prstGeom>
        </p:spPr>
      </p:pic>
      <p:pic>
        <p:nvPicPr>
          <p:cNvPr id="5" name="Imagen 4">
            <a:extLst>
              <a:ext uri="{FF2B5EF4-FFF2-40B4-BE49-F238E27FC236}">
                <a16:creationId xmlns:a16="http://schemas.microsoft.com/office/drawing/2014/main" id="{241D4C09-3FE7-4B4D-BF69-6CEC9DC0958E}"/>
              </a:ext>
            </a:extLst>
          </p:cNvPr>
          <p:cNvPicPr>
            <a:picLocks noChangeAspect="1"/>
          </p:cNvPicPr>
          <p:nvPr/>
        </p:nvPicPr>
        <p:blipFill rotWithShape="1">
          <a:blip r:embed="rId3"/>
          <a:srcRect r="17439"/>
          <a:stretch/>
        </p:blipFill>
        <p:spPr>
          <a:xfrm>
            <a:off x="7639050" y="2543357"/>
            <a:ext cx="3714750" cy="2474670"/>
          </a:xfrm>
          <a:prstGeom prst="rect">
            <a:avLst/>
          </a:prstGeom>
        </p:spPr>
      </p:pic>
      <p:sp>
        <p:nvSpPr>
          <p:cNvPr id="6" name="CuadroTexto 5">
            <a:extLst>
              <a:ext uri="{FF2B5EF4-FFF2-40B4-BE49-F238E27FC236}">
                <a16:creationId xmlns:a16="http://schemas.microsoft.com/office/drawing/2014/main" id="{4B34FF05-0CF2-4E33-87AF-52D39F6AB240}"/>
              </a:ext>
            </a:extLst>
          </p:cNvPr>
          <p:cNvSpPr txBox="1"/>
          <p:nvPr/>
        </p:nvSpPr>
        <p:spPr>
          <a:xfrm>
            <a:off x="4894100" y="3496841"/>
            <a:ext cx="2403800" cy="461665"/>
          </a:xfrm>
          <a:prstGeom prst="rect">
            <a:avLst/>
          </a:prstGeom>
          <a:noFill/>
        </p:spPr>
        <p:txBody>
          <a:bodyPr wrap="none" rtlCol="0">
            <a:spAutoFit/>
          </a:bodyPr>
          <a:lstStyle/>
          <a:p>
            <a:r>
              <a:rPr lang="es-EC" sz="2400" b="1" dirty="0"/>
              <a:t>Marco emocional</a:t>
            </a:r>
          </a:p>
        </p:txBody>
      </p:sp>
      <p:sp>
        <p:nvSpPr>
          <p:cNvPr id="7" name="CuadroTexto 6">
            <a:extLst>
              <a:ext uri="{FF2B5EF4-FFF2-40B4-BE49-F238E27FC236}">
                <a16:creationId xmlns:a16="http://schemas.microsoft.com/office/drawing/2014/main" id="{5619EB95-DBB8-496F-B3BD-07F5B2AA07EF}"/>
              </a:ext>
            </a:extLst>
          </p:cNvPr>
          <p:cNvSpPr txBox="1"/>
          <p:nvPr/>
        </p:nvSpPr>
        <p:spPr>
          <a:xfrm>
            <a:off x="1885715" y="3773840"/>
            <a:ext cx="1218154" cy="369332"/>
          </a:xfrm>
          <a:prstGeom prst="rect">
            <a:avLst/>
          </a:prstGeom>
          <a:solidFill>
            <a:schemeClr val="bg1"/>
          </a:solidFill>
          <a:ln>
            <a:solidFill>
              <a:schemeClr val="bg1"/>
            </a:solidFill>
          </a:ln>
        </p:spPr>
        <p:txBody>
          <a:bodyPr wrap="none" rtlCol="0">
            <a:spAutoFit/>
          </a:bodyPr>
          <a:lstStyle/>
          <a:p>
            <a:r>
              <a:rPr lang="es-EC" dirty="0"/>
              <a:t>CONTENER</a:t>
            </a:r>
          </a:p>
        </p:txBody>
      </p:sp>
      <p:sp>
        <p:nvSpPr>
          <p:cNvPr id="8" name="CuadroTexto 7">
            <a:extLst>
              <a:ext uri="{FF2B5EF4-FFF2-40B4-BE49-F238E27FC236}">
                <a16:creationId xmlns:a16="http://schemas.microsoft.com/office/drawing/2014/main" id="{97ABB3EE-78A9-4C02-B33E-3D5D54139AD6}"/>
              </a:ext>
            </a:extLst>
          </p:cNvPr>
          <p:cNvSpPr txBox="1"/>
          <p:nvPr/>
        </p:nvSpPr>
        <p:spPr>
          <a:xfrm>
            <a:off x="9045258" y="3648285"/>
            <a:ext cx="835485" cy="369332"/>
          </a:xfrm>
          <a:prstGeom prst="rect">
            <a:avLst/>
          </a:prstGeom>
          <a:solidFill>
            <a:schemeClr val="bg1"/>
          </a:solidFill>
          <a:ln>
            <a:solidFill>
              <a:schemeClr val="bg1"/>
            </a:solidFill>
          </a:ln>
        </p:spPr>
        <p:txBody>
          <a:bodyPr wrap="none" rtlCol="0">
            <a:spAutoFit/>
          </a:bodyPr>
          <a:lstStyle/>
          <a:p>
            <a:r>
              <a:rPr lang="es-EC" dirty="0"/>
              <a:t>PODER</a:t>
            </a:r>
          </a:p>
        </p:txBody>
      </p:sp>
      <p:sp>
        <p:nvSpPr>
          <p:cNvPr id="10" name="Marcador de número de diapositiva 9">
            <a:extLst>
              <a:ext uri="{FF2B5EF4-FFF2-40B4-BE49-F238E27FC236}">
                <a16:creationId xmlns:a16="http://schemas.microsoft.com/office/drawing/2014/main" id="{1704AC2F-AA16-4FA2-A2ED-5E153553AE7B}"/>
              </a:ext>
            </a:extLst>
          </p:cNvPr>
          <p:cNvSpPr>
            <a:spLocks noGrp="1"/>
          </p:cNvSpPr>
          <p:nvPr>
            <p:ph type="sldNum" sz="quarter" idx="12"/>
          </p:nvPr>
        </p:nvSpPr>
        <p:spPr/>
        <p:txBody>
          <a:bodyPr/>
          <a:lstStyle/>
          <a:p>
            <a:fld id="{79B875D9-8CB4-451A-9ABD-BC06B26F62CD}" type="slidenum">
              <a:rPr lang="es-EC" smtClean="0"/>
              <a:t>42</a:t>
            </a:fld>
            <a:endParaRPr lang="es-EC"/>
          </a:p>
        </p:txBody>
      </p:sp>
    </p:spTree>
    <p:extLst>
      <p:ext uri="{BB962C8B-B14F-4D97-AF65-F5344CB8AC3E}">
        <p14:creationId xmlns:p14="http://schemas.microsoft.com/office/powerpoint/2010/main" val="307011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2ACBF-F742-4A13-B4B7-2433D6BAFD9B}"/>
              </a:ext>
            </a:extLst>
          </p:cNvPr>
          <p:cNvSpPr>
            <a:spLocks noGrp="1"/>
          </p:cNvSpPr>
          <p:nvPr>
            <p:ph type="title"/>
          </p:nvPr>
        </p:nvSpPr>
        <p:spPr/>
        <p:txBody>
          <a:bodyPr/>
          <a:lstStyle/>
          <a:p>
            <a:r>
              <a:rPr lang="es-EC" b="1" dirty="0"/>
              <a:t>2. Evaluar la relación psicodinámica que tienen las personas con los objetos, personas, </a:t>
            </a:r>
            <a:r>
              <a:rPr lang="es-EC" b="1" dirty="0" err="1"/>
              <a:t>etc</a:t>
            </a:r>
            <a:endParaRPr lang="es-EC" b="1" dirty="0"/>
          </a:p>
        </p:txBody>
      </p:sp>
      <p:pic>
        <p:nvPicPr>
          <p:cNvPr id="9" name="Imagen 8">
            <a:extLst>
              <a:ext uri="{FF2B5EF4-FFF2-40B4-BE49-F238E27FC236}">
                <a16:creationId xmlns:a16="http://schemas.microsoft.com/office/drawing/2014/main" id="{1FD60924-A85F-489E-8C09-5BD0D021F666}"/>
              </a:ext>
            </a:extLst>
          </p:cNvPr>
          <p:cNvPicPr>
            <a:picLocks noChangeAspect="1"/>
          </p:cNvPicPr>
          <p:nvPr/>
        </p:nvPicPr>
        <p:blipFill>
          <a:blip r:embed="rId3"/>
          <a:stretch>
            <a:fillRect/>
          </a:stretch>
        </p:blipFill>
        <p:spPr>
          <a:xfrm>
            <a:off x="3969359" y="2232939"/>
            <a:ext cx="3745829" cy="3745829"/>
          </a:xfrm>
          <a:prstGeom prst="rect">
            <a:avLst/>
          </a:prstGeom>
        </p:spPr>
      </p:pic>
      <p:pic>
        <p:nvPicPr>
          <p:cNvPr id="10" name="Imagen 9">
            <a:extLst>
              <a:ext uri="{FF2B5EF4-FFF2-40B4-BE49-F238E27FC236}">
                <a16:creationId xmlns:a16="http://schemas.microsoft.com/office/drawing/2014/main" id="{DFE00283-E08C-465F-BD19-137B1B53E4F4}"/>
              </a:ext>
            </a:extLst>
          </p:cNvPr>
          <p:cNvPicPr>
            <a:picLocks noChangeAspect="1"/>
          </p:cNvPicPr>
          <p:nvPr/>
        </p:nvPicPr>
        <p:blipFill>
          <a:blip r:embed="rId4"/>
          <a:stretch>
            <a:fillRect/>
          </a:stretch>
        </p:blipFill>
        <p:spPr>
          <a:xfrm>
            <a:off x="838200" y="2530381"/>
            <a:ext cx="4199475" cy="3150944"/>
          </a:xfrm>
          <a:prstGeom prst="rect">
            <a:avLst/>
          </a:prstGeom>
        </p:spPr>
      </p:pic>
      <p:pic>
        <p:nvPicPr>
          <p:cNvPr id="11266" name="Picture 2" descr="Las mejores cremas solares con SPF50">
            <a:extLst>
              <a:ext uri="{FF2B5EF4-FFF2-40B4-BE49-F238E27FC236}">
                <a16:creationId xmlns:a16="http://schemas.microsoft.com/office/drawing/2014/main" id="{8BA13FF6-C162-4F35-8048-702A589B39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418" y="2941684"/>
            <a:ext cx="4656673" cy="2328337"/>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F0C0022D-A2D7-4BA9-8792-678DE284A072}"/>
              </a:ext>
            </a:extLst>
          </p:cNvPr>
          <p:cNvSpPr>
            <a:spLocks noGrp="1"/>
          </p:cNvSpPr>
          <p:nvPr>
            <p:ph type="sldNum" sz="quarter" idx="12"/>
          </p:nvPr>
        </p:nvSpPr>
        <p:spPr/>
        <p:txBody>
          <a:bodyPr/>
          <a:lstStyle/>
          <a:p>
            <a:fld id="{79B875D9-8CB4-451A-9ABD-BC06B26F62CD}" type="slidenum">
              <a:rPr lang="es-EC" smtClean="0"/>
              <a:t>43</a:t>
            </a:fld>
            <a:endParaRPr lang="es-EC"/>
          </a:p>
        </p:txBody>
      </p:sp>
    </p:spTree>
    <p:extLst>
      <p:ext uri="{BB962C8B-B14F-4D97-AF65-F5344CB8AC3E}">
        <p14:creationId xmlns:p14="http://schemas.microsoft.com/office/powerpoint/2010/main" val="13752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F304D-CB14-462A-9A2B-8661282E4241}"/>
              </a:ext>
            </a:extLst>
          </p:cNvPr>
          <p:cNvSpPr>
            <a:spLocks noGrp="1"/>
          </p:cNvSpPr>
          <p:nvPr>
            <p:ph type="title"/>
          </p:nvPr>
        </p:nvSpPr>
        <p:spPr/>
        <p:txBody>
          <a:bodyPr/>
          <a:lstStyle/>
          <a:p>
            <a:pPr algn="ctr"/>
            <a:r>
              <a:rPr lang="es-EC" dirty="0"/>
              <a:t>Es clave armonizar la relación psicodinámica para crear una buena narrativa de marca</a:t>
            </a:r>
          </a:p>
        </p:txBody>
      </p:sp>
      <p:cxnSp>
        <p:nvCxnSpPr>
          <p:cNvPr id="7" name="Conector recto de flecha 6">
            <a:extLst>
              <a:ext uri="{FF2B5EF4-FFF2-40B4-BE49-F238E27FC236}">
                <a16:creationId xmlns:a16="http://schemas.microsoft.com/office/drawing/2014/main" id="{E63A4A14-04B4-4210-93B1-AC4F6DDCB742}"/>
              </a:ext>
            </a:extLst>
          </p:cNvPr>
          <p:cNvCxnSpPr>
            <a:cxnSpLocks/>
          </p:cNvCxnSpPr>
          <p:nvPr/>
        </p:nvCxnSpPr>
        <p:spPr>
          <a:xfrm>
            <a:off x="2309522" y="3502895"/>
            <a:ext cx="7267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0F20CC0B-DE91-4DCF-9C07-03E7680BC29A}"/>
              </a:ext>
            </a:extLst>
          </p:cNvPr>
          <p:cNvPicPr>
            <a:picLocks noChangeAspect="1"/>
          </p:cNvPicPr>
          <p:nvPr/>
        </p:nvPicPr>
        <p:blipFill>
          <a:blip r:embed="rId2"/>
          <a:stretch>
            <a:fillRect/>
          </a:stretch>
        </p:blipFill>
        <p:spPr>
          <a:xfrm>
            <a:off x="3497264" y="2573474"/>
            <a:ext cx="1858842" cy="1858842"/>
          </a:xfrm>
          <a:prstGeom prst="rect">
            <a:avLst/>
          </a:prstGeom>
        </p:spPr>
      </p:pic>
      <p:pic>
        <p:nvPicPr>
          <p:cNvPr id="9" name="Imagen 8">
            <a:extLst>
              <a:ext uri="{FF2B5EF4-FFF2-40B4-BE49-F238E27FC236}">
                <a16:creationId xmlns:a16="http://schemas.microsoft.com/office/drawing/2014/main" id="{CAEBDEDE-4A8A-47E0-B979-E52CCF6A3399}"/>
              </a:ext>
            </a:extLst>
          </p:cNvPr>
          <p:cNvPicPr>
            <a:picLocks noChangeAspect="1"/>
          </p:cNvPicPr>
          <p:nvPr/>
        </p:nvPicPr>
        <p:blipFill>
          <a:blip r:embed="rId3"/>
          <a:stretch>
            <a:fillRect/>
          </a:stretch>
        </p:blipFill>
        <p:spPr>
          <a:xfrm>
            <a:off x="493107" y="2766218"/>
            <a:ext cx="1766667" cy="1325563"/>
          </a:xfrm>
          <a:prstGeom prst="rect">
            <a:avLst/>
          </a:prstGeom>
        </p:spPr>
      </p:pic>
      <p:pic>
        <p:nvPicPr>
          <p:cNvPr id="10" name="Picture 2" descr="Las mejores cremas solares con SPF50">
            <a:extLst>
              <a:ext uri="{FF2B5EF4-FFF2-40B4-BE49-F238E27FC236}">
                <a16:creationId xmlns:a16="http://schemas.microsoft.com/office/drawing/2014/main" id="{B91F4BD0-314B-4098-BC21-B37846BAC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896" y="5368495"/>
            <a:ext cx="1606544" cy="80327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D4BDA135-DE5C-4A38-99FD-21C9E0A47486}"/>
              </a:ext>
            </a:extLst>
          </p:cNvPr>
          <p:cNvPicPr>
            <a:picLocks noChangeAspect="1"/>
          </p:cNvPicPr>
          <p:nvPr/>
        </p:nvPicPr>
        <p:blipFill>
          <a:blip r:embed="rId2"/>
          <a:stretch>
            <a:fillRect/>
          </a:stretch>
        </p:blipFill>
        <p:spPr>
          <a:xfrm>
            <a:off x="3497264" y="4840710"/>
            <a:ext cx="1858842" cy="1858842"/>
          </a:xfrm>
          <a:prstGeom prst="rect">
            <a:avLst/>
          </a:prstGeom>
        </p:spPr>
      </p:pic>
      <p:cxnSp>
        <p:nvCxnSpPr>
          <p:cNvPr id="12" name="Conector recto de flecha 11">
            <a:extLst>
              <a:ext uri="{FF2B5EF4-FFF2-40B4-BE49-F238E27FC236}">
                <a16:creationId xmlns:a16="http://schemas.microsoft.com/office/drawing/2014/main" id="{CA87F6F3-DC5A-4401-86E4-9D961C152790}"/>
              </a:ext>
            </a:extLst>
          </p:cNvPr>
          <p:cNvCxnSpPr>
            <a:cxnSpLocks/>
          </p:cNvCxnSpPr>
          <p:nvPr/>
        </p:nvCxnSpPr>
        <p:spPr>
          <a:xfrm>
            <a:off x="5732622" y="5770131"/>
            <a:ext cx="7267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C89C6B33-9949-4163-9F31-6E733AAF4E8D}"/>
              </a:ext>
            </a:extLst>
          </p:cNvPr>
          <p:cNvPicPr>
            <a:picLocks noChangeAspect="1"/>
          </p:cNvPicPr>
          <p:nvPr/>
        </p:nvPicPr>
        <p:blipFill>
          <a:blip r:embed="rId3"/>
          <a:stretch>
            <a:fillRect/>
          </a:stretch>
        </p:blipFill>
        <p:spPr>
          <a:xfrm>
            <a:off x="7150809" y="2766218"/>
            <a:ext cx="1766667" cy="1325563"/>
          </a:xfrm>
          <a:prstGeom prst="rect">
            <a:avLst/>
          </a:prstGeom>
        </p:spPr>
      </p:pic>
      <p:cxnSp>
        <p:nvCxnSpPr>
          <p:cNvPr id="15" name="Conector recto de flecha 14">
            <a:extLst>
              <a:ext uri="{FF2B5EF4-FFF2-40B4-BE49-F238E27FC236}">
                <a16:creationId xmlns:a16="http://schemas.microsoft.com/office/drawing/2014/main" id="{707F6CA5-5C28-47DD-89C0-6866B494EDB0}"/>
              </a:ext>
            </a:extLst>
          </p:cNvPr>
          <p:cNvCxnSpPr>
            <a:cxnSpLocks/>
          </p:cNvCxnSpPr>
          <p:nvPr/>
        </p:nvCxnSpPr>
        <p:spPr>
          <a:xfrm>
            <a:off x="9378538" y="3502895"/>
            <a:ext cx="72675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2" descr="Las mejores cremas solares con SPF50">
            <a:extLst>
              <a:ext uri="{FF2B5EF4-FFF2-40B4-BE49-F238E27FC236}">
                <a16:creationId xmlns:a16="http://schemas.microsoft.com/office/drawing/2014/main" id="{9ECDC557-0455-46CE-A03C-E716E35C4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096" y="3101259"/>
            <a:ext cx="1606544" cy="803272"/>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4">
            <a:extLst>
              <a:ext uri="{FF2B5EF4-FFF2-40B4-BE49-F238E27FC236}">
                <a16:creationId xmlns:a16="http://schemas.microsoft.com/office/drawing/2014/main" id="{98627C61-DC1C-4F24-B3D8-0F68B159835D}"/>
              </a:ext>
            </a:extLst>
          </p:cNvPr>
          <p:cNvSpPr>
            <a:spLocks noGrp="1"/>
          </p:cNvSpPr>
          <p:nvPr>
            <p:ph type="sldNum" sz="quarter" idx="12"/>
          </p:nvPr>
        </p:nvSpPr>
        <p:spPr/>
        <p:txBody>
          <a:bodyPr/>
          <a:lstStyle/>
          <a:p>
            <a:fld id="{79B875D9-8CB4-451A-9ABD-BC06B26F62CD}" type="slidenum">
              <a:rPr lang="es-EC" smtClean="0"/>
              <a:t>44</a:t>
            </a:fld>
            <a:endParaRPr lang="es-EC"/>
          </a:p>
        </p:txBody>
      </p:sp>
    </p:spTree>
    <p:extLst>
      <p:ext uri="{BB962C8B-B14F-4D97-AF65-F5344CB8AC3E}">
        <p14:creationId xmlns:p14="http://schemas.microsoft.com/office/powerpoint/2010/main" val="34601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2ACBF-F742-4A13-B4B7-2433D6BAFD9B}"/>
              </a:ext>
            </a:extLst>
          </p:cNvPr>
          <p:cNvSpPr>
            <a:spLocks noGrp="1"/>
          </p:cNvSpPr>
          <p:nvPr>
            <p:ph type="title"/>
          </p:nvPr>
        </p:nvSpPr>
        <p:spPr/>
        <p:txBody>
          <a:bodyPr/>
          <a:lstStyle/>
          <a:p>
            <a:r>
              <a:rPr lang="es-EC" b="1" dirty="0"/>
              <a:t>3. Observación etnográfica de las relaciones con el contexto real</a:t>
            </a:r>
          </a:p>
        </p:txBody>
      </p:sp>
      <p:pic>
        <p:nvPicPr>
          <p:cNvPr id="4" name="Imagen 3">
            <a:extLst>
              <a:ext uri="{FF2B5EF4-FFF2-40B4-BE49-F238E27FC236}">
                <a16:creationId xmlns:a16="http://schemas.microsoft.com/office/drawing/2014/main" id="{F63666E1-1CE7-45FF-9B0B-BC5789457057}"/>
              </a:ext>
            </a:extLst>
          </p:cNvPr>
          <p:cNvPicPr>
            <a:picLocks noChangeAspect="1"/>
          </p:cNvPicPr>
          <p:nvPr/>
        </p:nvPicPr>
        <p:blipFill>
          <a:blip r:embed="rId3"/>
          <a:stretch>
            <a:fillRect/>
          </a:stretch>
        </p:blipFill>
        <p:spPr>
          <a:xfrm>
            <a:off x="650632" y="2579077"/>
            <a:ext cx="3216681" cy="2636227"/>
          </a:xfrm>
          <a:prstGeom prst="rect">
            <a:avLst/>
          </a:prstGeom>
        </p:spPr>
      </p:pic>
      <p:pic>
        <p:nvPicPr>
          <p:cNvPr id="3" name="Imagen 2">
            <a:extLst>
              <a:ext uri="{FF2B5EF4-FFF2-40B4-BE49-F238E27FC236}">
                <a16:creationId xmlns:a16="http://schemas.microsoft.com/office/drawing/2014/main" id="{7D5B2ED2-B657-47FB-813F-4CA918080A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80" b="89941" l="9763" r="89941">
                        <a14:foregroundMark x1="51479" y1="8580" x2="51479" y2="8580"/>
                        <a14:foregroundMark x1="50000" y1="13609" x2="50000" y2="13609"/>
                      </a14:backgroundRemoval>
                    </a14:imgEffect>
                  </a14:imgLayer>
                </a14:imgProps>
              </a:ext>
            </a:extLst>
          </a:blip>
          <a:stretch>
            <a:fillRect/>
          </a:stretch>
        </p:blipFill>
        <p:spPr>
          <a:xfrm>
            <a:off x="2549199" y="2579076"/>
            <a:ext cx="2636227" cy="2636227"/>
          </a:xfrm>
          <a:prstGeom prst="rect">
            <a:avLst/>
          </a:prstGeom>
        </p:spPr>
      </p:pic>
      <p:pic>
        <p:nvPicPr>
          <p:cNvPr id="13314" name="Picture 2" descr="Baños pequeños | Ideas y consejos para baños pequeños | Roca Life">
            <a:extLst>
              <a:ext uri="{FF2B5EF4-FFF2-40B4-BE49-F238E27FC236}">
                <a16:creationId xmlns:a16="http://schemas.microsoft.com/office/drawing/2014/main" id="{2F7355B2-93F5-490A-BF0E-9FBA155733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9753"/>
          <a:stretch/>
        </p:blipFill>
        <p:spPr bwMode="auto">
          <a:xfrm>
            <a:off x="4300091" y="2579075"/>
            <a:ext cx="3216681" cy="263622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E0D812A7-E47E-4301-99AD-6D58918B36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80" b="89941" l="9763" r="89941">
                        <a14:foregroundMark x1="51479" y1="8580" x2="51479" y2="8580"/>
                        <a14:foregroundMark x1="50000" y1="13609" x2="50000" y2="13609"/>
                      </a14:backgroundRemoval>
                    </a14:imgEffect>
                  </a14:imgLayer>
                </a14:imgProps>
              </a:ext>
            </a:extLst>
          </a:blip>
          <a:stretch>
            <a:fillRect/>
          </a:stretch>
        </p:blipFill>
        <p:spPr>
          <a:xfrm>
            <a:off x="6198658" y="2579074"/>
            <a:ext cx="2636227" cy="2636227"/>
          </a:xfrm>
          <a:prstGeom prst="rect">
            <a:avLst/>
          </a:prstGeom>
        </p:spPr>
      </p:pic>
      <p:pic>
        <p:nvPicPr>
          <p:cNvPr id="5" name="Imagen 4">
            <a:extLst>
              <a:ext uri="{FF2B5EF4-FFF2-40B4-BE49-F238E27FC236}">
                <a16:creationId xmlns:a16="http://schemas.microsoft.com/office/drawing/2014/main" id="{6D0FAC75-E609-43E6-8E7E-6D45C73445DE}"/>
              </a:ext>
            </a:extLst>
          </p:cNvPr>
          <p:cNvPicPr>
            <a:picLocks noChangeAspect="1"/>
          </p:cNvPicPr>
          <p:nvPr/>
        </p:nvPicPr>
        <p:blipFill rotWithShape="1">
          <a:blip r:embed="rId7"/>
          <a:srcRect b="30163"/>
          <a:stretch/>
        </p:blipFill>
        <p:spPr>
          <a:xfrm>
            <a:off x="8060348" y="2579075"/>
            <a:ext cx="3215598" cy="2636226"/>
          </a:xfrm>
          <a:prstGeom prst="rect">
            <a:avLst/>
          </a:prstGeom>
        </p:spPr>
      </p:pic>
      <p:pic>
        <p:nvPicPr>
          <p:cNvPr id="12" name="Imagen 11">
            <a:extLst>
              <a:ext uri="{FF2B5EF4-FFF2-40B4-BE49-F238E27FC236}">
                <a16:creationId xmlns:a16="http://schemas.microsoft.com/office/drawing/2014/main" id="{9EDFF7D9-084C-471D-8654-757B6E33AB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80" b="89941" l="9763" r="89941">
                        <a14:foregroundMark x1="51479" y1="8580" x2="51479" y2="8580"/>
                        <a14:foregroundMark x1="50000" y1="13609" x2="50000" y2="13609"/>
                      </a14:backgroundRemoval>
                    </a14:imgEffect>
                  </a14:imgLayer>
                </a14:imgProps>
              </a:ext>
            </a:extLst>
          </a:blip>
          <a:stretch>
            <a:fillRect/>
          </a:stretch>
        </p:blipFill>
        <p:spPr>
          <a:xfrm>
            <a:off x="9957832" y="2579074"/>
            <a:ext cx="2636227" cy="2636227"/>
          </a:xfrm>
          <a:prstGeom prst="rect">
            <a:avLst/>
          </a:prstGeom>
        </p:spPr>
      </p:pic>
      <p:sp>
        <p:nvSpPr>
          <p:cNvPr id="8" name="Marcador de número de diapositiva 7">
            <a:extLst>
              <a:ext uri="{FF2B5EF4-FFF2-40B4-BE49-F238E27FC236}">
                <a16:creationId xmlns:a16="http://schemas.microsoft.com/office/drawing/2014/main" id="{30CB0516-DC1B-4BBB-AE4F-C6C1D933646F}"/>
              </a:ext>
            </a:extLst>
          </p:cNvPr>
          <p:cNvSpPr>
            <a:spLocks noGrp="1"/>
          </p:cNvSpPr>
          <p:nvPr>
            <p:ph type="sldNum" sz="quarter" idx="12"/>
          </p:nvPr>
        </p:nvSpPr>
        <p:spPr/>
        <p:txBody>
          <a:bodyPr/>
          <a:lstStyle/>
          <a:p>
            <a:fld id="{79B875D9-8CB4-451A-9ABD-BC06B26F62CD}" type="slidenum">
              <a:rPr lang="es-EC" smtClean="0"/>
              <a:t>45</a:t>
            </a:fld>
            <a:endParaRPr lang="es-EC"/>
          </a:p>
        </p:txBody>
      </p:sp>
    </p:spTree>
    <p:extLst>
      <p:ext uri="{BB962C8B-B14F-4D97-AF65-F5344CB8AC3E}">
        <p14:creationId xmlns:p14="http://schemas.microsoft.com/office/powerpoint/2010/main" val="36837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2ACBF-F742-4A13-B4B7-2433D6BAFD9B}"/>
              </a:ext>
            </a:extLst>
          </p:cNvPr>
          <p:cNvSpPr>
            <a:spLocks noGrp="1"/>
          </p:cNvSpPr>
          <p:nvPr>
            <p:ph type="title"/>
          </p:nvPr>
        </p:nvSpPr>
        <p:spPr/>
        <p:txBody>
          <a:bodyPr/>
          <a:lstStyle/>
          <a:p>
            <a:r>
              <a:rPr lang="es-EC" b="1" dirty="0"/>
              <a:t>4. El poder de una buena historia (confianza)</a:t>
            </a:r>
          </a:p>
        </p:txBody>
      </p:sp>
      <p:pic>
        <p:nvPicPr>
          <p:cNvPr id="6" name="Imagen 5">
            <a:extLst>
              <a:ext uri="{FF2B5EF4-FFF2-40B4-BE49-F238E27FC236}">
                <a16:creationId xmlns:a16="http://schemas.microsoft.com/office/drawing/2014/main" id="{6D65D371-274B-415E-95B1-98437E77EB0C}"/>
              </a:ext>
            </a:extLst>
          </p:cNvPr>
          <p:cNvPicPr>
            <a:picLocks noChangeAspect="1"/>
          </p:cNvPicPr>
          <p:nvPr/>
        </p:nvPicPr>
        <p:blipFill>
          <a:blip r:embed="rId3"/>
          <a:stretch>
            <a:fillRect/>
          </a:stretch>
        </p:blipFill>
        <p:spPr>
          <a:xfrm>
            <a:off x="203322" y="2375388"/>
            <a:ext cx="4048125" cy="2857500"/>
          </a:xfrm>
          <a:prstGeom prst="rect">
            <a:avLst/>
          </a:prstGeom>
        </p:spPr>
      </p:pic>
      <p:sp>
        <p:nvSpPr>
          <p:cNvPr id="7" name="CuadroTexto 6">
            <a:extLst>
              <a:ext uri="{FF2B5EF4-FFF2-40B4-BE49-F238E27FC236}">
                <a16:creationId xmlns:a16="http://schemas.microsoft.com/office/drawing/2014/main" id="{7579FEF3-389D-41DB-A19F-F8A4C036B8A8}"/>
              </a:ext>
            </a:extLst>
          </p:cNvPr>
          <p:cNvSpPr txBox="1"/>
          <p:nvPr/>
        </p:nvSpPr>
        <p:spPr>
          <a:xfrm>
            <a:off x="486508" y="3480972"/>
            <a:ext cx="3423139" cy="646331"/>
          </a:xfrm>
          <a:prstGeom prst="rect">
            <a:avLst/>
          </a:prstGeom>
          <a:solidFill>
            <a:schemeClr val="bg1"/>
          </a:solidFill>
          <a:ln>
            <a:solidFill>
              <a:schemeClr val="bg1"/>
            </a:solidFill>
          </a:ln>
        </p:spPr>
        <p:txBody>
          <a:bodyPr wrap="square" rtlCol="0">
            <a:spAutoFit/>
          </a:bodyPr>
          <a:lstStyle/>
          <a:p>
            <a:r>
              <a:rPr lang="es-EC" dirty="0"/>
              <a:t>Mantiene la sociedad, reforzando las culturas y los valores comunes</a:t>
            </a:r>
          </a:p>
        </p:txBody>
      </p:sp>
      <p:pic>
        <p:nvPicPr>
          <p:cNvPr id="8" name="Imagen 7">
            <a:extLst>
              <a:ext uri="{FF2B5EF4-FFF2-40B4-BE49-F238E27FC236}">
                <a16:creationId xmlns:a16="http://schemas.microsoft.com/office/drawing/2014/main" id="{893FF756-2888-4987-A726-9300B42152CA}"/>
              </a:ext>
            </a:extLst>
          </p:cNvPr>
          <p:cNvPicPr>
            <a:picLocks noChangeAspect="1"/>
          </p:cNvPicPr>
          <p:nvPr/>
        </p:nvPicPr>
        <p:blipFill rotWithShape="1">
          <a:blip r:embed="rId4"/>
          <a:srcRect r="21841"/>
          <a:stretch/>
        </p:blipFill>
        <p:spPr>
          <a:xfrm>
            <a:off x="4251447" y="2375387"/>
            <a:ext cx="3860923" cy="2857500"/>
          </a:xfrm>
          <a:prstGeom prst="rect">
            <a:avLst/>
          </a:prstGeom>
        </p:spPr>
      </p:pic>
      <p:sp>
        <p:nvSpPr>
          <p:cNvPr id="13" name="CuadroTexto 12">
            <a:extLst>
              <a:ext uri="{FF2B5EF4-FFF2-40B4-BE49-F238E27FC236}">
                <a16:creationId xmlns:a16="http://schemas.microsoft.com/office/drawing/2014/main" id="{E4AD751E-4FC2-4649-AB6E-FCEDA208A052}"/>
              </a:ext>
            </a:extLst>
          </p:cNvPr>
          <p:cNvSpPr txBox="1"/>
          <p:nvPr/>
        </p:nvSpPr>
        <p:spPr>
          <a:xfrm>
            <a:off x="4470338" y="3493475"/>
            <a:ext cx="3423139" cy="646331"/>
          </a:xfrm>
          <a:prstGeom prst="rect">
            <a:avLst/>
          </a:prstGeom>
          <a:solidFill>
            <a:schemeClr val="bg1"/>
          </a:solidFill>
          <a:ln>
            <a:solidFill>
              <a:schemeClr val="bg1"/>
            </a:solidFill>
          </a:ln>
        </p:spPr>
        <p:txBody>
          <a:bodyPr wrap="square" rtlCol="0">
            <a:spAutoFit/>
          </a:bodyPr>
          <a:lstStyle/>
          <a:p>
            <a:r>
              <a:rPr lang="es-EC" dirty="0"/>
              <a:t>La supervivencia de la especie o de la sociedad. Pertenencia</a:t>
            </a:r>
          </a:p>
        </p:txBody>
      </p:sp>
      <p:pic>
        <p:nvPicPr>
          <p:cNvPr id="9" name="Imagen 8">
            <a:extLst>
              <a:ext uri="{FF2B5EF4-FFF2-40B4-BE49-F238E27FC236}">
                <a16:creationId xmlns:a16="http://schemas.microsoft.com/office/drawing/2014/main" id="{34FC4443-B69C-4A5D-9C64-0F4E05B5D45B}"/>
              </a:ext>
            </a:extLst>
          </p:cNvPr>
          <p:cNvPicPr>
            <a:picLocks noChangeAspect="1"/>
          </p:cNvPicPr>
          <p:nvPr/>
        </p:nvPicPr>
        <p:blipFill rotWithShape="1">
          <a:blip r:embed="rId5"/>
          <a:srcRect l="30858"/>
          <a:stretch/>
        </p:blipFill>
        <p:spPr>
          <a:xfrm>
            <a:off x="8112368" y="2375386"/>
            <a:ext cx="3860923" cy="2857499"/>
          </a:xfrm>
          <a:prstGeom prst="rect">
            <a:avLst/>
          </a:prstGeom>
        </p:spPr>
      </p:pic>
      <p:sp>
        <p:nvSpPr>
          <p:cNvPr id="15" name="CuadroTexto 14">
            <a:extLst>
              <a:ext uri="{FF2B5EF4-FFF2-40B4-BE49-F238E27FC236}">
                <a16:creationId xmlns:a16="http://schemas.microsoft.com/office/drawing/2014/main" id="{1FE33344-008F-4475-B80D-059422728566}"/>
              </a:ext>
            </a:extLst>
          </p:cNvPr>
          <p:cNvSpPr txBox="1"/>
          <p:nvPr/>
        </p:nvSpPr>
        <p:spPr>
          <a:xfrm>
            <a:off x="8331261" y="3480969"/>
            <a:ext cx="3423139" cy="646331"/>
          </a:xfrm>
          <a:prstGeom prst="rect">
            <a:avLst/>
          </a:prstGeom>
          <a:solidFill>
            <a:schemeClr val="bg1"/>
          </a:solidFill>
          <a:ln>
            <a:solidFill>
              <a:schemeClr val="bg1"/>
            </a:solidFill>
          </a:ln>
        </p:spPr>
        <p:txBody>
          <a:bodyPr wrap="square" rtlCol="0">
            <a:spAutoFit/>
          </a:bodyPr>
          <a:lstStyle/>
          <a:p>
            <a:r>
              <a:rPr lang="es-EC" dirty="0"/>
              <a:t>Dan sentido a la vida. Es mas fácil aprender a través de una historia</a:t>
            </a:r>
          </a:p>
        </p:txBody>
      </p:sp>
      <p:sp>
        <p:nvSpPr>
          <p:cNvPr id="5" name="Marcador de número de diapositiva 4">
            <a:extLst>
              <a:ext uri="{FF2B5EF4-FFF2-40B4-BE49-F238E27FC236}">
                <a16:creationId xmlns:a16="http://schemas.microsoft.com/office/drawing/2014/main" id="{75A163CF-EF5A-4996-9B4B-F66F47377B11}"/>
              </a:ext>
            </a:extLst>
          </p:cNvPr>
          <p:cNvSpPr>
            <a:spLocks noGrp="1"/>
          </p:cNvSpPr>
          <p:nvPr>
            <p:ph type="sldNum" sz="quarter" idx="12"/>
          </p:nvPr>
        </p:nvSpPr>
        <p:spPr/>
        <p:txBody>
          <a:bodyPr/>
          <a:lstStyle/>
          <a:p>
            <a:fld id="{79B875D9-8CB4-451A-9ABD-BC06B26F62CD}" type="slidenum">
              <a:rPr lang="es-EC" smtClean="0"/>
              <a:t>46</a:t>
            </a:fld>
            <a:endParaRPr lang="es-EC"/>
          </a:p>
        </p:txBody>
      </p:sp>
    </p:spTree>
    <p:extLst>
      <p:ext uri="{BB962C8B-B14F-4D97-AF65-F5344CB8AC3E}">
        <p14:creationId xmlns:p14="http://schemas.microsoft.com/office/powerpoint/2010/main" val="7926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3"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92ACBF-F742-4A13-B4B7-2433D6BAFD9B}"/>
              </a:ext>
            </a:extLst>
          </p:cNvPr>
          <p:cNvSpPr>
            <a:spLocks noGrp="1"/>
          </p:cNvSpPr>
          <p:nvPr>
            <p:ph type="title"/>
          </p:nvPr>
        </p:nvSpPr>
        <p:spPr/>
        <p:txBody>
          <a:bodyPr/>
          <a:lstStyle/>
          <a:p>
            <a:pPr algn="ctr"/>
            <a:r>
              <a:rPr lang="es-EC" b="1" dirty="0"/>
              <a:t>Las historias dan confianza</a:t>
            </a:r>
          </a:p>
        </p:txBody>
      </p:sp>
      <p:sp>
        <p:nvSpPr>
          <p:cNvPr id="10" name="CuadroTexto 9">
            <a:extLst>
              <a:ext uri="{FF2B5EF4-FFF2-40B4-BE49-F238E27FC236}">
                <a16:creationId xmlns:a16="http://schemas.microsoft.com/office/drawing/2014/main" id="{F7A61AB4-B1EF-475E-9F36-AF7CB7F56979}"/>
              </a:ext>
            </a:extLst>
          </p:cNvPr>
          <p:cNvSpPr txBox="1"/>
          <p:nvPr/>
        </p:nvSpPr>
        <p:spPr>
          <a:xfrm>
            <a:off x="2089731" y="2245628"/>
            <a:ext cx="4170391" cy="3477875"/>
          </a:xfrm>
          <a:prstGeom prst="rect">
            <a:avLst/>
          </a:prstGeom>
          <a:noFill/>
        </p:spPr>
        <p:txBody>
          <a:bodyPr wrap="square" rtlCol="0">
            <a:spAutoFit/>
          </a:bodyPr>
          <a:lstStyle/>
          <a:p>
            <a:r>
              <a:rPr lang="es-EC" sz="8800" b="1" dirty="0">
                <a:solidFill>
                  <a:schemeClr val="accent2"/>
                </a:solidFill>
              </a:rPr>
              <a:t>1</a:t>
            </a:r>
          </a:p>
          <a:p>
            <a:r>
              <a:rPr lang="es-EC" sz="4400" dirty="0">
                <a:solidFill>
                  <a:schemeClr val="accent2"/>
                </a:solidFill>
              </a:rPr>
              <a:t>Puedo crear nuevos resultados</a:t>
            </a:r>
          </a:p>
        </p:txBody>
      </p:sp>
      <p:sp>
        <p:nvSpPr>
          <p:cNvPr id="11" name="CuadroTexto 10">
            <a:extLst>
              <a:ext uri="{FF2B5EF4-FFF2-40B4-BE49-F238E27FC236}">
                <a16:creationId xmlns:a16="http://schemas.microsoft.com/office/drawing/2014/main" id="{6010179D-8CB2-4008-B367-9344687EEB8F}"/>
              </a:ext>
            </a:extLst>
          </p:cNvPr>
          <p:cNvSpPr txBox="1"/>
          <p:nvPr/>
        </p:nvSpPr>
        <p:spPr>
          <a:xfrm>
            <a:off x="7127631" y="2245628"/>
            <a:ext cx="3652239" cy="4832092"/>
          </a:xfrm>
          <a:prstGeom prst="rect">
            <a:avLst/>
          </a:prstGeom>
          <a:noFill/>
        </p:spPr>
        <p:txBody>
          <a:bodyPr wrap="square" rtlCol="0">
            <a:spAutoFit/>
          </a:bodyPr>
          <a:lstStyle/>
          <a:p>
            <a:r>
              <a:rPr lang="es-EC" sz="8800" b="1" dirty="0">
                <a:solidFill>
                  <a:srgbClr val="FFC000"/>
                </a:solidFill>
              </a:rPr>
              <a:t>2</a:t>
            </a:r>
          </a:p>
          <a:p>
            <a:r>
              <a:rPr lang="es-EC" sz="4400" dirty="0">
                <a:solidFill>
                  <a:schemeClr val="accent4"/>
                </a:solidFill>
              </a:rPr>
              <a:t>Puedo controlar el cambio</a:t>
            </a:r>
          </a:p>
          <a:p>
            <a:endParaRPr lang="es-EC" sz="8800" b="1" dirty="0">
              <a:solidFill>
                <a:srgbClr val="FFC000"/>
              </a:solidFill>
            </a:endParaRPr>
          </a:p>
        </p:txBody>
      </p:sp>
      <p:sp>
        <p:nvSpPr>
          <p:cNvPr id="5" name="Marcador de número de diapositiva 4">
            <a:extLst>
              <a:ext uri="{FF2B5EF4-FFF2-40B4-BE49-F238E27FC236}">
                <a16:creationId xmlns:a16="http://schemas.microsoft.com/office/drawing/2014/main" id="{4128CD76-A776-4987-B32F-737DFFBF2FAC}"/>
              </a:ext>
            </a:extLst>
          </p:cNvPr>
          <p:cNvSpPr>
            <a:spLocks noGrp="1"/>
          </p:cNvSpPr>
          <p:nvPr>
            <p:ph type="sldNum" sz="quarter" idx="12"/>
          </p:nvPr>
        </p:nvSpPr>
        <p:spPr/>
        <p:txBody>
          <a:bodyPr/>
          <a:lstStyle/>
          <a:p>
            <a:fld id="{79B875D9-8CB4-451A-9ABD-BC06B26F62CD}" type="slidenum">
              <a:rPr lang="es-EC" smtClean="0"/>
              <a:t>47</a:t>
            </a:fld>
            <a:endParaRPr lang="es-EC"/>
          </a:p>
        </p:txBody>
      </p:sp>
    </p:spTree>
    <p:extLst>
      <p:ext uri="{BB962C8B-B14F-4D97-AF65-F5344CB8AC3E}">
        <p14:creationId xmlns:p14="http://schemas.microsoft.com/office/powerpoint/2010/main" val="31568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AC917B-A625-450E-AF7D-D1105A1D6568}"/>
              </a:ext>
            </a:extLst>
          </p:cNvPr>
          <p:cNvSpPr>
            <a:spLocks noGrp="1"/>
          </p:cNvSpPr>
          <p:nvPr>
            <p:ph idx="1"/>
          </p:nvPr>
        </p:nvSpPr>
        <p:spPr>
          <a:xfrm>
            <a:off x="820615" y="1591163"/>
            <a:ext cx="5275385" cy="4351338"/>
          </a:xfrm>
        </p:spPr>
        <p:txBody>
          <a:bodyPr>
            <a:normAutofit lnSpcReduction="10000"/>
          </a:bodyPr>
          <a:lstStyle/>
          <a:p>
            <a:pPr marL="0" indent="0" algn="ctr">
              <a:buNone/>
            </a:pPr>
            <a:r>
              <a:rPr lang="es-EC" sz="5400" dirty="0"/>
              <a:t>Las marcas exitosas te ayudan a resolver problemas (emocionales) de tu día a día</a:t>
            </a:r>
          </a:p>
        </p:txBody>
      </p:sp>
      <p:pic>
        <p:nvPicPr>
          <p:cNvPr id="4" name="Imagen 3">
            <a:extLst>
              <a:ext uri="{FF2B5EF4-FFF2-40B4-BE49-F238E27FC236}">
                <a16:creationId xmlns:a16="http://schemas.microsoft.com/office/drawing/2014/main" id="{8AA8C869-9243-4EBC-8D5A-FE15C57CACA2}"/>
              </a:ext>
            </a:extLst>
          </p:cNvPr>
          <p:cNvPicPr>
            <a:picLocks noChangeAspect="1"/>
          </p:cNvPicPr>
          <p:nvPr/>
        </p:nvPicPr>
        <p:blipFill rotWithShape="1">
          <a:blip r:embed="rId2">
            <a:extLst>
              <a:ext uri="{28A0092B-C50C-407E-A947-70E740481C1C}">
                <a14:useLocalDpi xmlns:a14="http://schemas.microsoft.com/office/drawing/2010/main" val="0"/>
              </a:ext>
            </a:extLst>
          </a:blip>
          <a:srcRect l="18616" r="12414"/>
          <a:stretch/>
        </p:blipFill>
        <p:spPr>
          <a:xfrm>
            <a:off x="6594230" y="1479794"/>
            <a:ext cx="4501662" cy="4351338"/>
          </a:xfrm>
          <a:prstGeom prst="rect">
            <a:avLst/>
          </a:prstGeom>
        </p:spPr>
      </p:pic>
      <p:sp>
        <p:nvSpPr>
          <p:cNvPr id="6" name="Marcador de número de diapositiva 5">
            <a:extLst>
              <a:ext uri="{FF2B5EF4-FFF2-40B4-BE49-F238E27FC236}">
                <a16:creationId xmlns:a16="http://schemas.microsoft.com/office/drawing/2014/main" id="{299B5B73-8161-4DE3-8651-5EBE77B3FEB2}"/>
              </a:ext>
            </a:extLst>
          </p:cNvPr>
          <p:cNvSpPr>
            <a:spLocks noGrp="1"/>
          </p:cNvSpPr>
          <p:nvPr>
            <p:ph type="sldNum" sz="quarter" idx="12"/>
          </p:nvPr>
        </p:nvSpPr>
        <p:spPr/>
        <p:txBody>
          <a:bodyPr/>
          <a:lstStyle/>
          <a:p>
            <a:fld id="{79B875D9-8CB4-451A-9ABD-BC06B26F62CD}" type="slidenum">
              <a:rPr lang="es-EC" smtClean="0"/>
              <a:t>48</a:t>
            </a:fld>
            <a:endParaRPr lang="es-EC"/>
          </a:p>
        </p:txBody>
      </p:sp>
    </p:spTree>
    <p:extLst>
      <p:ext uri="{BB962C8B-B14F-4D97-AF65-F5344CB8AC3E}">
        <p14:creationId xmlns:p14="http://schemas.microsoft.com/office/powerpoint/2010/main" val="97040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92165-65B4-4E9D-9F75-E406B713846A}"/>
              </a:ext>
            </a:extLst>
          </p:cNvPr>
          <p:cNvSpPr>
            <a:spLocks noGrp="1"/>
          </p:cNvSpPr>
          <p:nvPr>
            <p:ph type="title"/>
          </p:nvPr>
        </p:nvSpPr>
        <p:spPr/>
        <p:txBody>
          <a:bodyPr/>
          <a:lstStyle/>
          <a:p>
            <a:pPr algn="ctr"/>
            <a:r>
              <a:rPr lang="es-EC" dirty="0"/>
              <a:t>La psicología del consumidor como fuente de </a:t>
            </a:r>
            <a:r>
              <a:rPr lang="es-EC" dirty="0" err="1"/>
              <a:t>insights</a:t>
            </a:r>
            <a:endParaRPr lang="es-EC" dirty="0"/>
          </a:p>
        </p:txBody>
      </p:sp>
      <p:sp>
        <p:nvSpPr>
          <p:cNvPr id="3" name="Marcador de contenido 2">
            <a:extLst>
              <a:ext uri="{FF2B5EF4-FFF2-40B4-BE49-F238E27FC236}">
                <a16:creationId xmlns:a16="http://schemas.microsoft.com/office/drawing/2014/main" id="{17CB183D-7521-4367-BDA6-D5D7DA8D9D12}"/>
              </a:ext>
            </a:extLst>
          </p:cNvPr>
          <p:cNvSpPr>
            <a:spLocks noGrp="1"/>
          </p:cNvSpPr>
          <p:nvPr>
            <p:ph idx="1"/>
          </p:nvPr>
        </p:nvSpPr>
        <p:spPr/>
        <p:txBody>
          <a:bodyPr/>
          <a:lstStyle/>
          <a:p>
            <a:endParaRPr lang="es-EC"/>
          </a:p>
        </p:txBody>
      </p:sp>
    </p:spTree>
    <p:extLst>
      <p:ext uri="{BB962C8B-B14F-4D97-AF65-F5344CB8AC3E}">
        <p14:creationId xmlns:p14="http://schemas.microsoft.com/office/powerpoint/2010/main" val="50186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9A400E-6041-41FC-B2CE-3872A7CEA22D}"/>
              </a:ext>
            </a:extLst>
          </p:cNvPr>
          <p:cNvSpPr>
            <a:spLocks noGrp="1"/>
          </p:cNvSpPr>
          <p:nvPr>
            <p:ph type="title"/>
          </p:nvPr>
        </p:nvSpPr>
        <p:spPr>
          <a:xfrm>
            <a:off x="838200" y="688975"/>
            <a:ext cx="10515600" cy="1325563"/>
          </a:xfrm>
        </p:spPr>
        <p:txBody>
          <a:bodyPr/>
          <a:lstStyle/>
          <a:p>
            <a:pPr algn="ctr"/>
            <a:r>
              <a:rPr lang="es-EC" sz="4800" b="1" dirty="0">
                <a:ea typeface="+mn-ea"/>
                <a:cs typeface="+mn-cs"/>
              </a:rPr>
              <a:t>Trabajan varias áreas</a:t>
            </a:r>
          </a:p>
        </p:txBody>
      </p:sp>
      <p:pic>
        <p:nvPicPr>
          <p:cNvPr id="5" name="Imagen 4">
            <a:extLst>
              <a:ext uri="{FF2B5EF4-FFF2-40B4-BE49-F238E27FC236}">
                <a16:creationId xmlns:a16="http://schemas.microsoft.com/office/drawing/2014/main" id="{BF556720-7642-4337-AFE0-E9D8D55B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937891"/>
            <a:ext cx="2364977" cy="1576959"/>
          </a:xfrm>
          <a:prstGeom prst="rect">
            <a:avLst/>
          </a:prstGeom>
        </p:spPr>
      </p:pic>
      <p:pic>
        <p:nvPicPr>
          <p:cNvPr id="7" name="Imagen 6">
            <a:extLst>
              <a:ext uri="{FF2B5EF4-FFF2-40B4-BE49-F238E27FC236}">
                <a16:creationId xmlns:a16="http://schemas.microsoft.com/office/drawing/2014/main" id="{AB40DABE-4F16-4AF8-82EE-6CD0A667F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071" y="2937891"/>
            <a:ext cx="2365439" cy="1576959"/>
          </a:xfrm>
          <a:prstGeom prst="rect">
            <a:avLst/>
          </a:prstGeom>
        </p:spPr>
      </p:pic>
      <p:pic>
        <p:nvPicPr>
          <p:cNvPr id="9" name="Imagen 8">
            <a:extLst>
              <a:ext uri="{FF2B5EF4-FFF2-40B4-BE49-F238E27FC236}">
                <a16:creationId xmlns:a16="http://schemas.microsoft.com/office/drawing/2014/main" id="{D1E81B4B-9D47-43AC-A200-E840040D7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998" y="2937891"/>
            <a:ext cx="2366030" cy="1576959"/>
          </a:xfrm>
          <a:prstGeom prst="rect">
            <a:avLst/>
          </a:prstGeom>
        </p:spPr>
      </p:pic>
      <p:pic>
        <p:nvPicPr>
          <p:cNvPr id="11" name="Imagen 10">
            <a:extLst>
              <a:ext uri="{FF2B5EF4-FFF2-40B4-BE49-F238E27FC236}">
                <a16:creationId xmlns:a16="http://schemas.microsoft.com/office/drawing/2014/main" id="{01890AE9-F50E-4399-B253-DDF4B087E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2516" y="2937891"/>
            <a:ext cx="2365437" cy="1576958"/>
          </a:xfrm>
          <a:prstGeom prst="rect">
            <a:avLst/>
          </a:prstGeom>
        </p:spPr>
      </p:pic>
      <p:sp>
        <p:nvSpPr>
          <p:cNvPr id="12" name="CuadroTexto 11">
            <a:extLst>
              <a:ext uri="{FF2B5EF4-FFF2-40B4-BE49-F238E27FC236}">
                <a16:creationId xmlns:a16="http://schemas.microsoft.com/office/drawing/2014/main" id="{468EF412-5AF6-4406-BDB4-E16B4D187783}"/>
              </a:ext>
            </a:extLst>
          </p:cNvPr>
          <p:cNvSpPr txBox="1"/>
          <p:nvPr/>
        </p:nvSpPr>
        <p:spPr>
          <a:xfrm>
            <a:off x="791025" y="4748213"/>
            <a:ext cx="2078326" cy="523220"/>
          </a:xfrm>
          <a:prstGeom prst="rect">
            <a:avLst/>
          </a:prstGeom>
          <a:noFill/>
        </p:spPr>
        <p:txBody>
          <a:bodyPr wrap="none" rtlCol="0">
            <a:spAutoFit/>
          </a:bodyPr>
          <a:lstStyle/>
          <a:p>
            <a:r>
              <a:rPr lang="es-EC" sz="2800" dirty="0"/>
              <a:t>Antropología</a:t>
            </a:r>
          </a:p>
        </p:txBody>
      </p:sp>
      <p:sp>
        <p:nvSpPr>
          <p:cNvPr id="13" name="CuadroTexto 12">
            <a:extLst>
              <a:ext uri="{FF2B5EF4-FFF2-40B4-BE49-F238E27FC236}">
                <a16:creationId xmlns:a16="http://schemas.microsoft.com/office/drawing/2014/main" id="{AEFC489A-114A-4471-B978-1438D51FF082}"/>
              </a:ext>
            </a:extLst>
          </p:cNvPr>
          <p:cNvSpPr txBox="1"/>
          <p:nvPr/>
        </p:nvSpPr>
        <p:spPr>
          <a:xfrm>
            <a:off x="3946379" y="4748213"/>
            <a:ext cx="1654620" cy="523220"/>
          </a:xfrm>
          <a:prstGeom prst="rect">
            <a:avLst/>
          </a:prstGeom>
          <a:noFill/>
        </p:spPr>
        <p:txBody>
          <a:bodyPr wrap="none" rtlCol="0">
            <a:spAutoFit/>
          </a:bodyPr>
          <a:lstStyle/>
          <a:p>
            <a:r>
              <a:rPr lang="es-EC" sz="2800" dirty="0"/>
              <a:t>Sociología</a:t>
            </a:r>
          </a:p>
        </p:txBody>
      </p:sp>
      <p:sp>
        <p:nvSpPr>
          <p:cNvPr id="14" name="CuadroTexto 13">
            <a:extLst>
              <a:ext uri="{FF2B5EF4-FFF2-40B4-BE49-F238E27FC236}">
                <a16:creationId xmlns:a16="http://schemas.microsoft.com/office/drawing/2014/main" id="{2712F0DA-EE25-4933-A443-468BCE9A2FF7}"/>
              </a:ext>
            </a:extLst>
          </p:cNvPr>
          <p:cNvSpPr txBox="1"/>
          <p:nvPr/>
        </p:nvSpPr>
        <p:spPr>
          <a:xfrm>
            <a:off x="6678027" y="4748213"/>
            <a:ext cx="1714572" cy="523220"/>
          </a:xfrm>
          <a:prstGeom prst="rect">
            <a:avLst/>
          </a:prstGeom>
          <a:noFill/>
        </p:spPr>
        <p:txBody>
          <a:bodyPr wrap="none" rtlCol="0">
            <a:spAutoFit/>
          </a:bodyPr>
          <a:lstStyle/>
          <a:p>
            <a:r>
              <a:rPr lang="es-EC" sz="2800" dirty="0"/>
              <a:t>Estadística</a:t>
            </a:r>
          </a:p>
        </p:txBody>
      </p:sp>
      <p:sp>
        <p:nvSpPr>
          <p:cNvPr id="15" name="CuadroTexto 14">
            <a:extLst>
              <a:ext uri="{FF2B5EF4-FFF2-40B4-BE49-F238E27FC236}">
                <a16:creationId xmlns:a16="http://schemas.microsoft.com/office/drawing/2014/main" id="{BAE05177-3463-4B93-BBBC-219E5EFA43CD}"/>
              </a:ext>
            </a:extLst>
          </p:cNvPr>
          <p:cNvSpPr txBox="1"/>
          <p:nvPr/>
        </p:nvSpPr>
        <p:spPr>
          <a:xfrm>
            <a:off x="9469627" y="4748213"/>
            <a:ext cx="2028119" cy="523220"/>
          </a:xfrm>
          <a:prstGeom prst="rect">
            <a:avLst/>
          </a:prstGeom>
          <a:noFill/>
        </p:spPr>
        <p:txBody>
          <a:bodyPr wrap="none" rtlCol="0">
            <a:spAutoFit/>
          </a:bodyPr>
          <a:lstStyle/>
          <a:p>
            <a:r>
              <a:rPr lang="es-EC" sz="2800" dirty="0" err="1"/>
              <a:t>Com</a:t>
            </a:r>
            <a:r>
              <a:rPr lang="es-EC" sz="2800" dirty="0"/>
              <a:t> &amp; Mark</a:t>
            </a:r>
          </a:p>
        </p:txBody>
      </p:sp>
      <p:sp>
        <p:nvSpPr>
          <p:cNvPr id="4" name="Marcador de número de diapositiva 3">
            <a:extLst>
              <a:ext uri="{FF2B5EF4-FFF2-40B4-BE49-F238E27FC236}">
                <a16:creationId xmlns:a16="http://schemas.microsoft.com/office/drawing/2014/main" id="{C7005184-C10A-4B01-A520-7B87AAF9CD96}"/>
              </a:ext>
            </a:extLst>
          </p:cNvPr>
          <p:cNvSpPr>
            <a:spLocks noGrp="1"/>
          </p:cNvSpPr>
          <p:nvPr>
            <p:ph type="sldNum" sz="quarter" idx="12"/>
          </p:nvPr>
        </p:nvSpPr>
        <p:spPr/>
        <p:txBody>
          <a:bodyPr/>
          <a:lstStyle/>
          <a:p>
            <a:fld id="{79B875D9-8CB4-451A-9ABD-BC06B26F62CD}" type="slidenum">
              <a:rPr lang="es-EC" smtClean="0"/>
              <a:t>5</a:t>
            </a:fld>
            <a:endParaRPr lang="es-EC"/>
          </a:p>
        </p:txBody>
      </p:sp>
    </p:spTree>
    <p:extLst>
      <p:ext uri="{BB962C8B-B14F-4D97-AF65-F5344CB8AC3E}">
        <p14:creationId xmlns:p14="http://schemas.microsoft.com/office/powerpoint/2010/main" val="37083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A047A2-75E7-4534-8EA5-9A92E5E300D8}"/>
              </a:ext>
            </a:extLst>
          </p:cNvPr>
          <p:cNvSpPr>
            <a:spLocks noGrp="1"/>
          </p:cNvSpPr>
          <p:nvPr>
            <p:ph type="title"/>
          </p:nvPr>
        </p:nvSpPr>
        <p:spPr/>
        <p:txBody>
          <a:bodyPr/>
          <a:lstStyle/>
          <a:p>
            <a:pPr algn="ctr"/>
            <a:r>
              <a:rPr lang="es-EC" dirty="0"/>
              <a:t>Tarea</a:t>
            </a:r>
          </a:p>
        </p:txBody>
      </p:sp>
      <p:sp>
        <p:nvSpPr>
          <p:cNvPr id="3" name="Marcador de contenido 2">
            <a:extLst>
              <a:ext uri="{FF2B5EF4-FFF2-40B4-BE49-F238E27FC236}">
                <a16:creationId xmlns:a16="http://schemas.microsoft.com/office/drawing/2014/main" id="{FC43FB27-8755-42E6-9A03-FB6CB946A109}"/>
              </a:ext>
            </a:extLst>
          </p:cNvPr>
          <p:cNvSpPr>
            <a:spLocks noGrp="1"/>
          </p:cNvSpPr>
          <p:nvPr>
            <p:ph idx="1"/>
          </p:nvPr>
        </p:nvSpPr>
        <p:spPr/>
        <p:txBody>
          <a:bodyPr/>
          <a:lstStyle/>
          <a:p>
            <a:pPr marL="0" indent="0">
              <a:buNone/>
            </a:pPr>
            <a:r>
              <a:rPr lang="es-EC" dirty="0"/>
              <a:t>Escribe cual el tu producto o servicio ( una descripción corta)</a:t>
            </a:r>
          </a:p>
          <a:p>
            <a:pPr marL="0" indent="0">
              <a:buNone/>
            </a:pPr>
            <a:r>
              <a:rPr lang="es-EC" dirty="0"/>
              <a:t>¿Quién usa mi producto?</a:t>
            </a:r>
          </a:p>
          <a:p>
            <a:pPr marL="0" indent="0">
              <a:buNone/>
            </a:pPr>
            <a:r>
              <a:rPr lang="es-EC" dirty="0"/>
              <a:t>¿Cuáles son los valores de mi producto?</a:t>
            </a:r>
          </a:p>
          <a:p>
            <a:pPr marL="0" indent="0">
              <a:buNone/>
            </a:pPr>
            <a:r>
              <a:rPr lang="es-EC" dirty="0"/>
              <a:t>¿Qué emociones evoca mi producto/servicio?</a:t>
            </a:r>
          </a:p>
          <a:p>
            <a:pPr marL="0" indent="0">
              <a:buNone/>
            </a:pPr>
            <a:r>
              <a:rPr lang="es-EC" dirty="0"/>
              <a:t>¿Qué estoy haciendo con mi marca para ayudarla en su día a día?</a:t>
            </a:r>
          </a:p>
          <a:p>
            <a:pPr marL="0" indent="0">
              <a:buNone/>
            </a:pPr>
            <a:endParaRPr lang="es-EC" dirty="0"/>
          </a:p>
        </p:txBody>
      </p:sp>
      <p:sp>
        <p:nvSpPr>
          <p:cNvPr id="6" name="Marcador de número de diapositiva 5">
            <a:extLst>
              <a:ext uri="{FF2B5EF4-FFF2-40B4-BE49-F238E27FC236}">
                <a16:creationId xmlns:a16="http://schemas.microsoft.com/office/drawing/2014/main" id="{EBED907F-900A-45DA-9C63-1BFC6E4E78D1}"/>
              </a:ext>
            </a:extLst>
          </p:cNvPr>
          <p:cNvSpPr>
            <a:spLocks noGrp="1"/>
          </p:cNvSpPr>
          <p:nvPr>
            <p:ph type="sldNum" sz="quarter" idx="12"/>
          </p:nvPr>
        </p:nvSpPr>
        <p:spPr/>
        <p:txBody>
          <a:bodyPr/>
          <a:lstStyle/>
          <a:p>
            <a:fld id="{79B875D9-8CB4-451A-9ABD-BC06B26F62CD}" type="slidenum">
              <a:rPr lang="es-EC" smtClean="0"/>
              <a:t>50</a:t>
            </a:fld>
            <a:endParaRPr lang="es-EC"/>
          </a:p>
        </p:txBody>
      </p:sp>
    </p:spTree>
    <p:extLst>
      <p:ext uri="{BB962C8B-B14F-4D97-AF65-F5344CB8AC3E}">
        <p14:creationId xmlns:p14="http://schemas.microsoft.com/office/powerpoint/2010/main" val="854156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7B164BD-185E-4B8E-83A2-900B3C547CA3}"/>
              </a:ext>
            </a:extLst>
          </p:cNvPr>
          <p:cNvPicPr>
            <a:picLocks noChangeAspect="1"/>
          </p:cNvPicPr>
          <p:nvPr/>
        </p:nvPicPr>
        <p:blipFill>
          <a:blip r:embed="rId2"/>
          <a:stretch>
            <a:fillRect/>
          </a:stretch>
        </p:blipFill>
        <p:spPr>
          <a:xfrm>
            <a:off x="2850908" y="0"/>
            <a:ext cx="6490183" cy="6858000"/>
          </a:xfrm>
          <a:prstGeom prst="rect">
            <a:avLst/>
          </a:prstGeom>
        </p:spPr>
      </p:pic>
      <p:sp>
        <p:nvSpPr>
          <p:cNvPr id="4" name="Marcador de número de diapositiva 3">
            <a:extLst>
              <a:ext uri="{FF2B5EF4-FFF2-40B4-BE49-F238E27FC236}">
                <a16:creationId xmlns:a16="http://schemas.microsoft.com/office/drawing/2014/main" id="{D33F190B-C21B-4768-9461-DF8F79198F96}"/>
              </a:ext>
            </a:extLst>
          </p:cNvPr>
          <p:cNvSpPr>
            <a:spLocks noGrp="1"/>
          </p:cNvSpPr>
          <p:nvPr>
            <p:ph type="sldNum" sz="quarter" idx="12"/>
          </p:nvPr>
        </p:nvSpPr>
        <p:spPr/>
        <p:txBody>
          <a:bodyPr/>
          <a:lstStyle/>
          <a:p>
            <a:fld id="{79B875D9-8CB4-451A-9ABD-BC06B26F62CD}" type="slidenum">
              <a:rPr lang="es-EC" smtClean="0"/>
              <a:t>51</a:t>
            </a:fld>
            <a:endParaRPr lang="es-EC"/>
          </a:p>
        </p:txBody>
      </p:sp>
    </p:spTree>
    <p:extLst>
      <p:ext uri="{BB962C8B-B14F-4D97-AF65-F5344CB8AC3E}">
        <p14:creationId xmlns:p14="http://schemas.microsoft.com/office/powerpoint/2010/main" val="686318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AC917B-A625-450E-AF7D-D1105A1D6568}"/>
              </a:ext>
            </a:extLst>
          </p:cNvPr>
          <p:cNvSpPr>
            <a:spLocks noGrp="1"/>
          </p:cNvSpPr>
          <p:nvPr>
            <p:ph idx="1"/>
          </p:nvPr>
        </p:nvSpPr>
        <p:spPr/>
        <p:txBody>
          <a:bodyPr>
            <a:normAutofit/>
          </a:bodyPr>
          <a:lstStyle/>
          <a:p>
            <a:pPr marL="0" indent="0" algn="r">
              <a:buNone/>
            </a:pPr>
            <a:r>
              <a:rPr lang="es-EC" sz="4800" i="1" dirty="0"/>
              <a:t>Las relaciones humanas son el principio básico de las marcas exitosas</a:t>
            </a:r>
          </a:p>
          <a:p>
            <a:pPr marL="0" indent="0" algn="r">
              <a:buNone/>
            </a:pPr>
            <a:r>
              <a:rPr lang="es-EC" sz="4800" dirty="0"/>
              <a:t>Miguel Moya</a:t>
            </a:r>
          </a:p>
        </p:txBody>
      </p:sp>
      <p:sp>
        <p:nvSpPr>
          <p:cNvPr id="5" name="Marcador de número de diapositiva 4">
            <a:extLst>
              <a:ext uri="{FF2B5EF4-FFF2-40B4-BE49-F238E27FC236}">
                <a16:creationId xmlns:a16="http://schemas.microsoft.com/office/drawing/2014/main" id="{B4ECAC63-2357-4579-85DC-FF002822FEB2}"/>
              </a:ext>
            </a:extLst>
          </p:cNvPr>
          <p:cNvSpPr>
            <a:spLocks noGrp="1"/>
          </p:cNvSpPr>
          <p:nvPr>
            <p:ph type="sldNum" sz="quarter" idx="12"/>
          </p:nvPr>
        </p:nvSpPr>
        <p:spPr/>
        <p:txBody>
          <a:bodyPr/>
          <a:lstStyle/>
          <a:p>
            <a:fld id="{79B875D9-8CB4-451A-9ABD-BC06B26F62CD}" type="slidenum">
              <a:rPr lang="es-EC" smtClean="0"/>
              <a:t>52</a:t>
            </a:fld>
            <a:endParaRPr lang="es-EC"/>
          </a:p>
        </p:txBody>
      </p:sp>
    </p:spTree>
    <p:extLst>
      <p:ext uri="{BB962C8B-B14F-4D97-AF65-F5344CB8AC3E}">
        <p14:creationId xmlns:p14="http://schemas.microsoft.com/office/powerpoint/2010/main" val="326344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1E961-3803-4AD5-AD81-FC446C5C76CB}"/>
              </a:ext>
            </a:extLst>
          </p:cNvPr>
          <p:cNvSpPr>
            <a:spLocks noGrp="1"/>
          </p:cNvSpPr>
          <p:nvPr>
            <p:ph type="title"/>
          </p:nvPr>
        </p:nvSpPr>
        <p:spPr>
          <a:xfrm>
            <a:off x="257175" y="909637"/>
            <a:ext cx="11677650" cy="1009651"/>
          </a:xfrm>
        </p:spPr>
        <p:txBody>
          <a:bodyPr>
            <a:noAutofit/>
          </a:bodyPr>
          <a:lstStyle/>
          <a:p>
            <a:pPr algn="ctr"/>
            <a:r>
              <a:rPr lang="es-EC" sz="4800" b="1" dirty="0">
                <a:ea typeface="+mn-ea"/>
                <a:cs typeface="+mn-cs"/>
              </a:rPr>
              <a:t>Antes de comenzar…</a:t>
            </a:r>
            <a:endParaRPr lang="es-EC" sz="5400" b="1" dirty="0">
              <a:ea typeface="+mn-ea"/>
              <a:cs typeface="+mn-cs"/>
            </a:endParaRPr>
          </a:p>
        </p:txBody>
      </p:sp>
      <p:sp>
        <p:nvSpPr>
          <p:cNvPr id="3" name="Marcador de contenido 2">
            <a:extLst>
              <a:ext uri="{FF2B5EF4-FFF2-40B4-BE49-F238E27FC236}">
                <a16:creationId xmlns:a16="http://schemas.microsoft.com/office/drawing/2014/main" id="{758029E7-80A6-4044-B70B-D42070A6F1CC}"/>
              </a:ext>
            </a:extLst>
          </p:cNvPr>
          <p:cNvSpPr>
            <a:spLocks noGrp="1"/>
          </p:cNvSpPr>
          <p:nvPr>
            <p:ph idx="1"/>
          </p:nvPr>
        </p:nvSpPr>
        <p:spPr>
          <a:xfrm>
            <a:off x="838200" y="2571749"/>
            <a:ext cx="10515600" cy="3167063"/>
          </a:xfrm>
        </p:spPr>
        <p:txBody>
          <a:bodyPr>
            <a:normAutofit/>
          </a:bodyPr>
          <a:lstStyle/>
          <a:p>
            <a:pPr marL="0" indent="0" algn="r">
              <a:buNone/>
            </a:pPr>
            <a:endParaRPr lang="es-MX" b="1" i="1" dirty="0"/>
          </a:p>
          <a:p>
            <a:pPr marL="0" indent="0" algn="r">
              <a:buNone/>
            </a:pPr>
            <a:endParaRPr lang="es-MX" b="1" i="1" dirty="0"/>
          </a:p>
          <a:p>
            <a:pPr marL="0" indent="0" algn="r">
              <a:buNone/>
            </a:pPr>
            <a:r>
              <a:rPr lang="es-MX" b="1" i="1" dirty="0"/>
              <a:t>´´La mayoría de las discusiones e interminables comités</a:t>
            </a:r>
            <a:r>
              <a:rPr lang="es-MX" i="1" dirty="0"/>
              <a:t> de las salas de juntas, </a:t>
            </a:r>
            <a:r>
              <a:rPr lang="es-MX" b="1" i="1" dirty="0"/>
              <a:t>pueden resolverse con una simple investigación de mercados´´</a:t>
            </a:r>
          </a:p>
          <a:p>
            <a:pPr marL="0" indent="0" algn="r">
              <a:buNone/>
            </a:pPr>
            <a:r>
              <a:rPr lang="es-MX" sz="3200" b="1" i="1" dirty="0"/>
              <a:t>Claude C. Hopkins</a:t>
            </a:r>
            <a:endParaRPr lang="es-EC" sz="3200" i="1" dirty="0"/>
          </a:p>
        </p:txBody>
      </p:sp>
      <p:sp>
        <p:nvSpPr>
          <p:cNvPr id="5" name="Marcador de número de diapositiva 4">
            <a:extLst>
              <a:ext uri="{FF2B5EF4-FFF2-40B4-BE49-F238E27FC236}">
                <a16:creationId xmlns:a16="http://schemas.microsoft.com/office/drawing/2014/main" id="{2870F7AD-5151-4242-9BF3-33E2BDE6FE2C}"/>
              </a:ext>
            </a:extLst>
          </p:cNvPr>
          <p:cNvSpPr>
            <a:spLocks noGrp="1"/>
          </p:cNvSpPr>
          <p:nvPr>
            <p:ph type="sldNum" sz="quarter" idx="12"/>
          </p:nvPr>
        </p:nvSpPr>
        <p:spPr/>
        <p:txBody>
          <a:bodyPr/>
          <a:lstStyle/>
          <a:p>
            <a:fld id="{79B875D9-8CB4-451A-9ABD-BC06B26F62CD}" type="slidenum">
              <a:rPr lang="es-EC" smtClean="0"/>
              <a:t>6</a:t>
            </a:fld>
            <a:endParaRPr lang="es-EC"/>
          </a:p>
        </p:txBody>
      </p:sp>
    </p:spTree>
    <p:extLst>
      <p:ext uri="{BB962C8B-B14F-4D97-AF65-F5344CB8AC3E}">
        <p14:creationId xmlns:p14="http://schemas.microsoft.com/office/powerpoint/2010/main" val="415020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2CA2B80-8849-4BEB-B0DF-134A1BC2104E}"/>
              </a:ext>
            </a:extLst>
          </p:cNvPr>
          <p:cNvSpPr>
            <a:spLocks noGrp="1"/>
          </p:cNvSpPr>
          <p:nvPr>
            <p:ph idx="1"/>
          </p:nvPr>
        </p:nvSpPr>
        <p:spPr>
          <a:xfrm>
            <a:off x="985157" y="2168525"/>
            <a:ext cx="10515600" cy="4351338"/>
          </a:xfrm>
        </p:spPr>
        <p:txBody>
          <a:bodyPr>
            <a:normAutofit/>
          </a:bodyPr>
          <a:lstStyle/>
          <a:p>
            <a:pPr marL="0" indent="0" algn="ctr">
              <a:buNone/>
            </a:pPr>
            <a:r>
              <a:rPr lang="es-EC" sz="4400" b="1" dirty="0">
                <a:solidFill>
                  <a:schemeClr val="bg1"/>
                </a:solidFill>
                <a:latin typeface="+mj-lt"/>
              </a:rPr>
              <a:t>¿Sabes por qué tienes miedo a la oscuridad? ¿Por qué te gusta el helado de vainilla o por qué prefieres una 4x 4 si solo la usa para estar en la ciudad?</a:t>
            </a:r>
          </a:p>
        </p:txBody>
      </p:sp>
    </p:spTree>
    <p:extLst>
      <p:ext uri="{BB962C8B-B14F-4D97-AF65-F5344CB8AC3E}">
        <p14:creationId xmlns:p14="http://schemas.microsoft.com/office/powerpoint/2010/main" val="408834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EA2C34-264F-4F3A-8205-A06DC4A2823A}"/>
              </a:ext>
            </a:extLst>
          </p:cNvPr>
          <p:cNvSpPr>
            <a:spLocks noGrp="1"/>
          </p:cNvSpPr>
          <p:nvPr>
            <p:ph type="title"/>
          </p:nvPr>
        </p:nvSpPr>
        <p:spPr/>
        <p:txBody>
          <a:bodyPr/>
          <a:lstStyle/>
          <a:p>
            <a:pPr algn="ctr"/>
            <a:r>
              <a:rPr lang="es-EC" dirty="0"/>
              <a:t>La psicología del consumidor como fuente de </a:t>
            </a:r>
            <a:r>
              <a:rPr lang="es-EC" dirty="0" err="1"/>
              <a:t>insights</a:t>
            </a:r>
            <a:endParaRPr lang="es-EC" dirty="0"/>
          </a:p>
        </p:txBody>
      </p:sp>
      <p:sp>
        <p:nvSpPr>
          <p:cNvPr id="3" name="Marcador de contenido 2">
            <a:extLst>
              <a:ext uri="{FF2B5EF4-FFF2-40B4-BE49-F238E27FC236}">
                <a16:creationId xmlns:a16="http://schemas.microsoft.com/office/drawing/2014/main" id="{451EC46E-E77E-43CE-9FA7-8E502BA444B7}"/>
              </a:ext>
            </a:extLst>
          </p:cNvPr>
          <p:cNvSpPr>
            <a:spLocks noGrp="1"/>
          </p:cNvSpPr>
          <p:nvPr>
            <p:ph idx="1"/>
          </p:nvPr>
        </p:nvSpPr>
        <p:spPr>
          <a:xfrm>
            <a:off x="838200" y="2141537"/>
            <a:ext cx="10515600" cy="4351338"/>
          </a:xfrm>
        </p:spPr>
        <p:txBody>
          <a:bodyPr>
            <a:normAutofit/>
          </a:bodyPr>
          <a:lstStyle/>
          <a:p>
            <a:r>
              <a:rPr lang="es-EC" sz="2400" dirty="0"/>
              <a:t>En el campo del marketing esto se traduce a preguntarse por qué un consumidor prefiere una marca por encima de las demás, o por la verdadera necesidad tras el consumo</a:t>
            </a:r>
          </a:p>
          <a:p>
            <a:endParaRPr lang="es-EC" sz="2400" dirty="0"/>
          </a:p>
          <a:p>
            <a:r>
              <a:rPr lang="es-EC" sz="2400" dirty="0"/>
              <a:t>Los </a:t>
            </a:r>
            <a:r>
              <a:rPr lang="es-EC" sz="2400" dirty="0" err="1"/>
              <a:t>consumer</a:t>
            </a:r>
            <a:r>
              <a:rPr lang="es-EC" sz="2400" dirty="0"/>
              <a:t> </a:t>
            </a:r>
            <a:r>
              <a:rPr lang="es-EC" sz="2400" dirty="0" err="1"/>
              <a:t>insights</a:t>
            </a:r>
            <a:r>
              <a:rPr lang="es-EC" sz="2400" dirty="0"/>
              <a:t> surten de la exploración de la mente del consumidor, pues los productos constituyen objetos </a:t>
            </a:r>
            <a:r>
              <a:rPr lang="es-EC" sz="2400" dirty="0" err="1"/>
              <a:t>sombólicos</a:t>
            </a:r>
            <a:r>
              <a:rPr lang="es-EC" sz="2400" dirty="0"/>
              <a:t> y objetos del deseo.</a:t>
            </a:r>
          </a:p>
          <a:p>
            <a:pPr algn="ctr"/>
            <a:endParaRPr lang="es-EC" b="1" dirty="0">
              <a:solidFill>
                <a:srgbClr val="FF0000"/>
              </a:solidFill>
            </a:endParaRPr>
          </a:p>
          <a:p>
            <a:pPr marL="0" indent="0" algn="ctr">
              <a:buNone/>
            </a:pPr>
            <a:r>
              <a:rPr lang="es-EC" b="1" dirty="0">
                <a:solidFill>
                  <a:srgbClr val="FF0000"/>
                </a:solidFill>
              </a:rPr>
              <a:t>La compra o el consumo esta profundamente intricado en el mundo interno del consumidor</a:t>
            </a:r>
          </a:p>
        </p:txBody>
      </p:sp>
    </p:spTree>
    <p:extLst>
      <p:ext uri="{BB962C8B-B14F-4D97-AF65-F5344CB8AC3E}">
        <p14:creationId xmlns:p14="http://schemas.microsoft.com/office/powerpoint/2010/main" val="4200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B871A-B43A-4A4D-A774-A1780DA4E480}"/>
              </a:ext>
            </a:extLst>
          </p:cNvPr>
          <p:cNvSpPr>
            <a:spLocks noGrp="1"/>
          </p:cNvSpPr>
          <p:nvPr>
            <p:ph type="title"/>
          </p:nvPr>
        </p:nvSpPr>
        <p:spPr/>
        <p:txBody>
          <a:bodyPr/>
          <a:lstStyle/>
          <a:p>
            <a:pPr algn="ctr"/>
            <a:r>
              <a:rPr lang="es-EC" dirty="0"/>
              <a:t>No tenemos que ser psicólogos pero si conocer la psicología humana</a:t>
            </a:r>
          </a:p>
        </p:txBody>
      </p:sp>
      <p:sp>
        <p:nvSpPr>
          <p:cNvPr id="3" name="Marcador de contenido 2">
            <a:extLst>
              <a:ext uri="{FF2B5EF4-FFF2-40B4-BE49-F238E27FC236}">
                <a16:creationId xmlns:a16="http://schemas.microsoft.com/office/drawing/2014/main" id="{7F80D69B-BDDA-42DA-80C3-D2B4988BA9C7}"/>
              </a:ext>
            </a:extLst>
          </p:cNvPr>
          <p:cNvSpPr>
            <a:spLocks noGrp="1"/>
          </p:cNvSpPr>
          <p:nvPr>
            <p:ph idx="1"/>
          </p:nvPr>
        </p:nvSpPr>
        <p:spPr>
          <a:xfrm>
            <a:off x="838200" y="2237013"/>
            <a:ext cx="10515600" cy="3939949"/>
          </a:xfrm>
        </p:spPr>
        <p:txBody>
          <a:bodyPr>
            <a:normAutofit lnSpcReduction="10000"/>
          </a:bodyPr>
          <a:lstStyle/>
          <a:p>
            <a:r>
              <a:rPr lang="es-EC" dirty="0"/>
              <a:t>El consumidor no elige únicamente un producto físico o tangible, sino un objeto simbólico que lo complementa, redefine y hasta refleja</a:t>
            </a:r>
          </a:p>
          <a:p>
            <a:endParaRPr lang="es-EC" dirty="0"/>
          </a:p>
          <a:p>
            <a:r>
              <a:rPr lang="es-EC" dirty="0"/>
              <a:t>Adquirimos productos desde automóviles hasta agua embotellada porque deseamos destacar u ocultar algún aspecto del yo</a:t>
            </a:r>
          </a:p>
          <a:p>
            <a:endParaRPr lang="es-EC" dirty="0"/>
          </a:p>
          <a:p>
            <a:r>
              <a:rPr lang="es-EC" dirty="0"/>
              <a:t>Elegimos algunos productos porque los creemos coherentes con nuestro yo real, y otros porque nos permiten alcanzar el estándar establecido por el yo ideal</a:t>
            </a:r>
          </a:p>
        </p:txBody>
      </p:sp>
    </p:spTree>
    <p:extLst>
      <p:ext uri="{BB962C8B-B14F-4D97-AF65-F5344CB8AC3E}">
        <p14:creationId xmlns:p14="http://schemas.microsoft.com/office/powerpoint/2010/main" val="275818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CLUDEHIDDENSLIDES" val="False"/>
  <p:tag name="NUMBEROFPAGES" val="50"/>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5248</TotalTime>
  <Words>2926</Words>
  <Application>Microsoft Office PowerPoint</Application>
  <PresentationFormat>Panorámica</PresentationFormat>
  <Paragraphs>282</Paragraphs>
  <Slides>52</Slides>
  <Notes>31</Notes>
  <HiddenSlides>0</HiddenSlides>
  <MMClips>5</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52</vt:i4>
      </vt:variant>
    </vt:vector>
  </HeadingPairs>
  <TitlesOfParts>
    <vt:vector size="57" baseType="lpstr">
      <vt:lpstr>Arial</vt:lpstr>
      <vt:lpstr>Arial Black</vt:lpstr>
      <vt:lpstr>Calibri</vt:lpstr>
      <vt:lpstr>Calibri Light</vt:lpstr>
      <vt:lpstr>Tema de Office</vt:lpstr>
      <vt:lpstr>Presentación de PowerPoint</vt:lpstr>
      <vt:lpstr>Presentación de PowerPoint</vt:lpstr>
      <vt:lpstr>Presentación de PowerPoint</vt:lpstr>
      <vt:lpstr>¿Qué es la psicología del consumidor?</vt:lpstr>
      <vt:lpstr>Trabajan varias áreas</vt:lpstr>
      <vt:lpstr>Antes de comenzar…</vt:lpstr>
      <vt:lpstr>Presentación de PowerPoint</vt:lpstr>
      <vt:lpstr>La psicología del consumidor como fuente de insights</vt:lpstr>
      <vt:lpstr>No tenemos que ser psicólogos pero si conocer la psicología humana</vt:lpstr>
      <vt:lpstr>Caso práctico: Natura y los insights detrás del maquillaje femenino</vt:lpstr>
      <vt:lpstr>Presentación de PowerPoint</vt:lpstr>
      <vt:lpstr>Antes de comenzar…</vt:lpstr>
      <vt:lpstr>Algunos ejemplos…</vt:lpstr>
      <vt:lpstr>Algunos ejemplos…</vt:lpstr>
      <vt:lpstr>Percepción </vt:lpstr>
      <vt:lpstr>Algunos ejemplos…</vt:lpstr>
      <vt:lpstr>Algunos ejemplos…</vt:lpstr>
      <vt:lpstr>Algunos ejemplos…</vt:lpstr>
      <vt:lpstr>Umbral absoluto</vt:lpstr>
      <vt:lpstr>Umbral absoluto</vt:lpstr>
      <vt:lpstr>Umbral diferencial</vt:lpstr>
      <vt:lpstr>Diferencia entre Umbral absoluto y Diferencial</vt:lpstr>
      <vt:lpstr>Presentación de PowerPoint</vt:lpstr>
      <vt:lpstr>Percepción subliminal </vt:lpstr>
      <vt:lpstr>Percepción selectiva</vt:lpstr>
      <vt:lpstr>Percepción selectiva</vt:lpstr>
      <vt:lpstr>Para entenderlo mejor….</vt:lpstr>
      <vt:lpstr>¿Cómo compran los consumidores?</vt:lpstr>
      <vt:lpstr>¿Cómo conectar con mi consumidor?</vt:lpstr>
      <vt:lpstr>Experiencia de marca</vt:lpstr>
      <vt:lpstr>Presentación de PowerPoint</vt:lpstr>
      <vt:lpstr>Entonces, ¿qué tiene que hacer una marca?</vt:lpstr>
      <vt:lpstr>Ejemplo…</vt:lpstr>
      <vt:lpstr>Ejemplo…</vt:lpstr>
      <vt:lpstr>Conociendo las necesidades emocionales del consumidor</vt:lpstr>
      <vt:lpstr>Presentación de PowerPoint</vt:lpstr>
      <vt:lpstr>Presentación de PowerPoint</vt:lpstr>
      <vt:lpstr>Motivaciones y necesidades emocionales (técnicas)</vt:lpstr>
      <vt:lpstr>1. Explorar las asociaciones visuales y metafóricas de mi cliente</vt:lpstr>
      <vt:lpstr>Un ejemplo…</vt:lpstr>
      <vt:lpstr>Presentación de PowerPoint</vt:lpstr>
      <vt:lpstr>¿Qué tipo de protección necesitan mis labios?</vt:lpstr>
      <vt:lpstr>2. Evaluar la relación psicodinámica que tienen las personas con los objetos, personas, etc</vt:lpstr>
      <vt:lpstr>Es clave armonizar la relación psicodinámica para crear una buena narrativa de marca</vt:lpstr>
      <vt:lpstr>3. Observación etnográfica de las relaciones con el contexto real</vt:lpstr>
      <vt:lpstr>4. El poder de una buena historia (confianza)</vt:lpstr>
      <vt:lpstr>Las historias dan confianza</vt:lpstr>
      <vt:lpstr>Presentación de PowerPoint</vt:lpstr>
      <vt:lpstr>La psicología del consumidor como fuente de insights</vt:lpstr>
      <vt:lpstr>Tarea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PSICOLOGÍA DEL CONSUMIDOR</dc:title>
  <dc:creator>Patiño, Ana ()</dc:creator>
  <cp:lastModifiedBy>Patiño, Ana ()</cp:lastModifiedBy>
  <cp:revision>79</cp:revision>
  <dcterms:created xsi:type="dcterms:W3CDTF">2020-09-21T16:47:35Z</dcterms:created>
  <dcterms:modified xsi:type="dcterms:W3CDTF">2022-04-26T21:10:52Z</dcterms:modified>
</cp:coreProperties>
</file>